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 id="2147483704" r:id="rId4"/>
  </p:sldMasterIdLst>
  <p:notesMasterIdLst>
    <p:notesMasterId r:id="rId69"/>
  </p:notesMasterIdLst>
  <p:sldIdLst>
    <p:sldId id="277" r:id="rId5"/>
    <p:sldId id="257" r:id="rId6"/>
    <p:sldId id="332" r:id="rId7"/>
    <p:sldId id="385" r:id="rId8"/>
    <p:sldId id="333" r:id="rId9"/>
    <p:sldId id="365" r:id="rId10"/>
    <p:sldId id="285" r:id="rId11"/>
    <p:sldId id="284" r:id="rId12"/>
    <p:sldId id="286" r:id="rId13"/>
    <p:sldId id="287" r:id="rId14"/>
    <p:sldId id="367" r:id="rId15"/>
    <p:sldId id="368" r:id="rId16"/>
    <p:sldId id="369" r:id="rId17"/>
    <p:sldId id="288" r:id="rId18"/>
    <p:sldId id="309" r:id="rId19"/>
    <p:sldId id="295" r:id="rId20"/>
    <p:sldId id="370" r:id="rId21"/>
    <p:sldId id="289" r:id="rId22"/>
    <p:sldId id="358" r:id="rId23"/>
    <p:sldId id="300" r:id="rId24"/>
    <p:sldId id="371" r:id="rId25"/>
    <p:sldId id="310" r:id="rId26"/>
    <p:sldId id="311" r:id="rId27"/>
    <p:sldId id="312" r:id="rId28"/>
    <p:sldId id="313" r:id="rId29"/>
    <p:sldId id="314" r:id="rId30"/>
    <p:sldId id="315" r:id="rId31"/>
    <p:sldId id="335" r:id="rId32"/>
    <p:sldId id="357" r:id="rId33"/>
    <p:sldId id="318" r:id="rId34"/>
    <p:sldId id="360" r:id="rId35"/>
    <p:sldId id="361" r:id="rId36"/>
    <p:sldId id="304" r:id="rId37"/>
    <p:sldId id="334" r:id="rId38"/>
    <p:sldId id="362" r:id="rId39"/>
    <p:sldId id="338" r:id="rId40"/>
    <p:sldId id="363" r:id="rId41"/>
    <p:sldId id="366" r:id="rId42"/>
    <p:sldId id="364" r:id="rId43"/>
    <p:sldId id="340" r:id="rId44"/>
    <p:sldId id="341" r:id="rId45"/>
    <p:sldId id="342" r:id="rId46"/>
    <p:sldId id="345" r:id="rId47"/>
    <p:sldId id="323" r:id="rId48"/>
    <p:sldId id="346" r:id="rId49"/>
    <p:sldId id="347" r:id="rId50"/>
    <p:sldId id="348" r:id="rId51"/>
    <p:sldId id="349" r:id="rId52"/>
    <p:sldId id="350" r:id="rId53"/>
    <p:sldId id="298" r:id="rId54"/>
    <p:sldId id="373" r:id="rId55"/>
    <p:sldId id="375" r:id="rId56"/>
    <p:sldId id="374" r:id="rId57"/>
    <p:sldId id="379" r:id="rId58"/>
    <p:sldId id="380" r:id="rId59"/>
    <p:sldId id="382" r:id="rId60"/>
    <p:sldId id="351" r:id="rId61"/>
    <p:sldId id="384" r:id="rId62"/>
    <p:sldId id="383" r:id="rId63"/>
    <p:sldId id="378" r:id="rId64"/>
    <p:sldId id="263" r:id="rId65"/>
    <p:sldId id="278" r:id="rId66"/>
    <p:sldId id="266" r:id="rId67"/>
    <p:sldId id="299" r:id="rId68"/>
  </p:sldIdLst>
  <p:sldSz cx="12192000" cy="6858000"/>
  <p:notesSz cx="6858000" cy="9144000"/>
  <p:embeddedFontLst>
    <p:embeddedFont>
      <p:font typeface="Calibri" panose="020F0502020204030204" pitchFamily="34" charset="0"/>
      <p:regular r:id="rId70"/>
      <p:bold r:id="rId71"/>
      <p:italic r:id="rId72"/>
      <p:boldItalic r:id="rId73"/>
    </p:embeddedFont>
    <p:embeddedFont>
      <p:font typeface="Calibri Light" panose="020F0302020204030204" pitchFamily="34" charset="0"/>
      <p:regular r:id="rId74"/>
      <p:italic r:id="rId75"/>
    </p:embeddedFont>
    <p:embeddedFont>
      <p:font typeface="Consolas" panose="020B0609020204030204" pitchFamily="49" charset="0"/>
      <p:regular r:id="rId76"/>
      <p:bold r:id="rId77"/>
      <p:italic r:id="rId78"/>
      <p:boldItalic r:id="rId79"/>
    </p:embeddedFont>
    <p:embeddedFont>
      <p:font typeface="Open Sans" panose="020B0606030504020204" pitchFamily="34" charset="0"/>
      <p:regular r:id="rId80"/>
      <p:bold r:id="rId81"/>
      <p:italic r:id="rId82"/>
      <p:boldItalic r:id="rId83"/>
    </p:embeddedFont>
    <p:embeddedFont>
      <p:font typeface="Segoe UI" panose="020B0502040204020203" pitchFamily="34" charset="0"/>
      <p:regular r:id="rId84"/>
      <p:bold r:id="rId85"/>
      <p:italic r:id="rId86"/>
      <p:boldItalic r:id="rId87"/>
    </p:embeddedFont>
    <p:embeddedFont>
      <p:font typeface="微軟正黑體" panose="020B0604030504040204" pitchFamily="34" charset="-120"/>
      <p:regular r:id="rId88"/>
      <p:bold r:id="rId89"/>
    </p:embeddedFont>
    <p:embeddedFont>
      <p:font typeface="微軟正黑體" panose="020B0604030504040204" pitchFamily="34" charset="-120"/>
      <p:regular r:id="rId88"/>
      <p:bold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AA8C2C9-D3E8-488A-98C9-29C36D68AE41}">
          <p14:sldIdLst>
            <p14:sldId id="277"/>
            <p14:sldId id="257"/>
            <p14:sldId id="332"/>
            <p14:sldId id="385"/>
            <p14:sldId id="333"/>
            <p14:sldId id="365"/>
          </p14:sldIdLst>
        </p14:section>
        <p14:section name="1. 微服務資料治理的難題" id="{C92F6514-9F40-4337-A076-213C6DF5F2B8}">
          <p14:sldIdLst>
            <p14:sldId id="285"/>
            <p14:sldId id="284"/>
            <p14:sldId id="286"/>
            <p14:sldId id="287"/>
            <p14:sldId id="367"/>
            <p14:sldId id="368"/>
            <p14:sldId id="369"/>
            <p14:sldId id="288"/>
            <p14:sldId id="309"/>
          </p14:sldIdLst>
        </p14:section>
        <p14:section name="2. Event Sourcing, 談談背後的設計概念" id="{6E9BAD90-B5EE-4E74-BB02-F294CD54D3E5}">
          <p14:sldIdLst>
            <p14:sldId id="295"/>
            <p14:sldId id="370"/>
            <p14:sldId id="289"/>
            <p14:sldId id="358"/>
            <p14:sldId id="300"/>
            <p14:sldId id="371"/>
            <p14:sldId id="310"/>
            <p14:sldId id="311"/>
            <p14:sldId id="312"/>
            <p14:sldId id="313"/>
            <p14:sldId id="314"/>
            <p14:sldId id="315"/>
            <p14:sldId id="335"/>
          </p14:sldIdLst>
        </p14:section>
        <p14:section name="3. ES+CQRS Case Study" id="{2239EB24-4B56-4D53-B9B6-85626AFAD57F}">
          <p14:sldIdLst>
            <p14:sldId id="357"/>
            <p14:sldId id="318"/>
            <p14:sldId id="360"/>
            <p14:sldId id="361"/>
            <p14:sldId id="304"/>
            <p14:sldId id="334"/>
            <p14:sldId id="362"/>
            <p14:sldId id="338"/>
            <p14:sldId id="363"/>
            <p14:sldId id="366"/>
            <p14:sldId id="364"/>
            <p14:sldId id="340"/>
            <p14:sldId id="341"/>
            <p14:sldId id="342"/>
          </p14:sldIdLst>
        </p14:section>
        <p14:section name="3.1. 連續動畫" id="{B109E745-5065-462B-B95D-14A2ED021C74}">
          <p14:sldIdLst>
            <p14:sldId id="345"/>
            <p14:sldId id="323"/>
            <p14:sldId id="346"/>
            <p14:sldId id="347"/>
            <p14:sldId id="348"/>
            <p14:sldId id="349"/>
            <p14:sldId id="350"/>
          </p14:sldIdLst>
        </p14:section>
        <p14:section name="5. 延伸閱讀" id="{0D834E23-C377-402D-AA9E-FCB23682247D}">
          <p14:sldIdLst>
            <p14:sldId id="298"/>
            <p14:sldId id="373"/>
            <p14:sldId id="375"/>
            <p14:sldId id="374"/>
            <p14:sldId id="379"/>
            <p14:sldId id="380"/>
            <p14:sldId id="382"/>
            <p14:sldId id="351"/>
            <p14:sldId id="384"/>
            <p14:sldId id="383"/>
            <p14:sldId id="378"/>
            <p14:sldId id="263"/>
            <p14:sldId id="278"/>
            <p14:sldId id="266"/>
            <p14:sldId id="299"/>
          </p14:sldIdLst>
        </p14:section>
        <p14:section name="素材區" id="{B52B7411-770B-4657-8C5B-ED4478E96A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88D2"/>
    <a:srgbClr val="373C55"/>
    <a:srgbClr val="73747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3DB39-A603-4C2A-9343-7D245E8EEB4B}" v="1" dt="2021-11-18T01:51:42.342"/>
    <p1510:client id="{E92284F8-08E5-4A39-9FF3-AA1FA3059573}" v="29" dt="2021-11-17T21:33:12.014"/>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font" Target="fonts/font20.fntdata"/><Relationship Id="rId7" Type="http://schemas.openxmlformats.org/officeDocument/2006/relationships/slide" Target="slides/slide3.xml"/><Relationship Id="rId71" Type="http://schemas.openxmlformats.org/officeDocument/2006/relationships/font" Target="fonts/font2.fntdata"/><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3.fntdata"/><Relationship Id="rId90"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2021/12/18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微服務時代已經放棄 </a:t>
            </a:r>
            <a:r>
              <a:rPr lang="en-US" altLang="zh-TW" dirty="0"/>
              <a:t>“</a:t>
            </a:r>
            <a:r>
              <a:rPr lang="zh-TW" altLang="en-US" dirty="0"/>
              <a:t>單一</a:t>
            </a:r>
            <a:r>
              <a:rPr lang="en-US" altLang="zh-TW" dirty="0"/>
              <a:t>” </a:t>
            </a:r>
            <a:r>
              <a:rPr lang="zh-TW" altLang="en-US" dirty="0"/>
              <a:t>的大型資料庫了</a:t>
            </a:r>
            <a:r>
              <a:rPr lang="en-US" altLang="zh-TW" dirty="0"/>
              <a:t>…</a:t>
            </a:r>
          </a:p>
          <a:p>
            <a:r>
              <a:rPr lang="zh-TW" altLang="en-US" dirty="0"/>
              <a:t>所有東西都在同一個資料庫，可以互相 </a:t>
            </a:r>
            <a:r>
              <a:rPr lang="en-US" altLang="zh-TW" dirty="0"/>
              <a:t>join </a:t>
            </a:r>
            <a:r>
              <a:rPr lang="zh-TW" altLang="en-US" dirty="0"/>
              <a:t>的時代已經過去了，你得學會利用 </a:t>
            </a:r>
            <a:r>
              <a:rPr lang="en-US" altLang="zh-TW" dirty="0"/>
              <a:t>“code” + “API” </a:t>
            </a:r>
            <a:r>
              <a:rPr lang="zh-TW" altLang="en-US" dirty="0"/>
              <a:t>來管理橫跨多個服務之間的資料。</a:t>
            </a:r>
          </a:p>
        </p:txBody>
      </p:sp>
      <p:sp>
        <p:nvSpPr>
          <p:cNvPr id="4" name="投影片編號版面配置區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219557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管理最佳化 </a:t>
            </a:r>
            <a:r>
              <a:rPr lang="en-US" altLang="zh-TW" dirty="0"/>
              <a:t>(</a:t>
            </a:r>
            <a:r>
              <a:rPr lang="zh-TW" altLang="en-US" dirty="0"/>
              <a:t>正規化</a:t>
            </a:r>
            <a:r>
              <a:rPr lang="en-US" altLang="zh-TW" dirty="0"/>
              <a:t>):</a:t>
            </a:r>
            <a:r>
              <a:rPr lang="zh-TW" altLang="en-US" dirty="0"/>
              <a:t> 資料不重複存放，修改時只改一個地方；使用時 </a:t>
            </a:r>
            <a:r>
              <a:rPr lang="en-US" altLang="zh-TW" dirty="0"/>
              <a:t>join </a:t>
            </a:r>
            <a:r>
              <a:rPr lang="zh-TW" altLang="en-US" dirty="0"/>
              <a:t>還原成你要的樣子</a:t>
            </a:r>
            <a:endParaRPr lang="en-US" altLang="zh-TW" dirty="0"/>
          </a:p>
          <a:p>
            <a:r>
              <a:rPr lang="zh-TW" altLang="en-US" dirty="0"/>
              <a:t>使用最佳化 </a:t>
            </a:r>
            <a:r>
              <a:rPr lang="en-US" altLang="zh-TW" dirty="0"/>
              <a:t>(</a:t>
            </a:r>
            <a:r>
              <a:rPr lang="zh-TW" altLang="en-US" dirty="0"/>
              <a:t>反正規化</a:t>
            </a:r>
            <a:r>
              <a:rPr lang="en-US" altLang="zh-TW" dirty="0"/>
              <a:t>):</a:t>
            </a:r>
            <a:r>
              <a:rPr lang="zh-TW" altLang="en-US" dirty="0"/>
              <a:t> 資料重複存放，寫入時善用架構的設計同步寫入多個地方，並且預先用將來使用的方式計算儲存；使用時直接做簡單的 </a:t>
            </a:r>
            <a:r>
              <a:rPr lang="en-US" altLang="zh-TW" dirty="0"/>
              <a:t>select </a:t>
            </a:r>
            <a:r>
              <a:rPr lang="zh-TW" altLang="en-US" dirty="0"/>
              <a:t>與 </a:t>
            </a:r>
            <a:r>
              <a:rPr lang="en-US" altLang="zh-TW" dirty="0"/>
              <a:t>where </a:t>
            </a:r>
            <a:r>
              <a:rPr lang="zh-TW" altLang="en-US" dirty="0"/>
              <a:t>過濾即可使用</a:t>
            </a:r>
          </a:p>
        </p:txBody>
      </p:sp>
      <p:sp>
        <p:nvSpPr>
          <p:cNvPr id="4" name="投影片編號版面配置區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117812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批次 </a:t>
            </a:r>
            <a:r>
              <a:rPr lang="en-US" altLang="zh-TW" dirty="0"/>
              <a:t>vs </a:t>
            </a:r>
            <a:r>
              <a:rPr lang="zh-TW" altLang="en-US" dirty="0"/>
              <a:t>及時</a:t>
            </a:r>
            <a:r>
              <a:rPr lang="en-US" altLang="zh-TW" dirty="0"/>
              <a:t>: </a:t>
            </a:r>
            <a:r>
              <a:rPr lang="zh-TW" altLang="en-US" dirty="0"/>
              <a:t>雲端服務已經是 </a:t>
            </a:r>
            <a:r>
              <a:rPr lang="en-US" altLang="zh-TW" dirty="0"/>
              <a:t>7x24 </a:t>
            </a:r>
            <a:r>
              <a:rPr lang="zh-TW" altLang="en-US" dirty="0"/>
              <a:t>了，再也沒有時間讓你慢慢在離峰 </a:t>
            </a:r>
            <a:r>
              <a:rPr lang="en-US" altLang="zh-TW" dirty="0"/>
              <a:t>(</a:t>
            </a:r>
            <a:r>
              <a:rPr lang="zh-TW" altLang="en-US" dirty="0"/>
              <a:t>半夜</a:t>
            </a:r>
            <a:r>
              <a:rPr lang="en-US" altLang="zh-TW" dirty="0"/>
              <a:t>) </a:t>
            </a:r>
            <a:r>
              <a:rPr lang="zh-TW" altLang="en-US" dirty="0"/>
              <a:t>批次處理了。一次處理一筆資料 </a:t>
            </a:r>
            <a:r>
              <a:rPr lang="en-US" altLang="zh-TW" dirty="0"/>
              <a:t>(</a:t>
            </a:r>
            <a:r>
              <a:rPr lang="zh-TW" altLang="en-US" dirty="0"/>
              <a:t>立刻</a:t>
            </a:r>
            <a:r>
              <a:rPr lang="en-US" altLang="zh-TW" dirty="0"/>
              <a:t>)</a:t>
            </a:r>
            <a:r>
              <a:rPr lang="zh-TW" altLang="en-US" dirty="0"/>
              <a:t> 變成是必要的設計，因為這樣才能控制 </a:t>
            </a:r>
            <a:r>
              <a:rPr lang="en-US" altLang="zh-TW" dirty="0"/>
              <a:t>“</a:t>
            </a:r>
            <a:r>
              <a:rPr lang="zh-TW" altLang="en-US" dirty="0"/>
              <a:t>一次</a:t>
            </a:r>
            <a:r>
              <a:rPr lang="en-US" altLang="zh-TW" dirty="0"/>
              <a:t>”</a:t>
            </a:r>
            <a:r>
              <a:rPr lang="zh-TW" altLang="en-US" dirty="0"/>
              <a:t> 的運算量 </a:t>
            </a:r>
            <a:r>
              <a:rPr lang="en-US" altLang="zh-TW" dirty="0"/>
              <a:t>&amp; I/O, </a:t>
            </a:r>
            <a:r>
              <a:rPr lang="zh-TW" altLang="en-US" dirty="0"/>
              <a:t>否則你怎麼保證 </a:t>
            </a:r>
            <a:r>
              <a:rPr lang="en-US" altLang="zh-TW" dirty="0"/>
              <a:t>response time? </a:t>
            </a:r>
            <a:r>
              <a:rPr lang="zh-TW" altLang="en-US" dirty="0"/>
              <a:t>動用更厲害的 </a:t>
            </a:r>
            <a:r>
              <a:rPr lang="en-US" altLang="zh-TW" dirty="0"/>
              <a:t>DBA + </a:t>
            </a:r>
            <a:r>
              <a:rPr lang="zh-TW" altLang="en-US" dirty="0"/>
              <a:t>硬體</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196383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你需要了解更多好的架構設計與 </a:t>
            </a:r>
            <a:r>
              <a:rPr lang="en-US" altLang="zh-TW" dirty="0"/>
              <a:t>design patterns, </a:t>
            </a:r>
            <a:r>
              <a:rPr lang="zh-TW" altLang="en-US" dirty="0"/>
              <a:t>才能有系統地應付未來的場景</a:t>
            </a:r>
            <a:endParaRPr lang="en-US" altLang="zh-TW" dirty="0"/>
          </a:p>
          <a:p>
            <a:r>
              <a:rPr lang="en-US" altLang="zh-TW" dirty="0"/>
              <a:t>ES+CQRS</a:t>
            </a:r>
            <a:r>
              <a:rPr lang="zh-TW" altLang="en-US" dirty="0"/>
              <a:t> 是關鍵的技能之一</a:t>
            </a:r>
          </a:p>
        </p:txBody>
      </p:sp>
      <p:sp>
        <p:nvSpPr>
          <p:cNvPr id="4" name="投影片編號版面配置區 3"/>
          <p:cNvSpPr>
            <a:spLocks noGrp="1"/>
          </p:cNvSpPr>
          <p:nvPr>
            <p:ph type="sldNum" sz="quarter" idx="5"/>
          </p:nvPr>
        </p:nvSpPr>
        <p:spPr/>
        <p:txBody>
          <a:bodyPr/>
          <a:lstStyle/>
          <a:p>
            <a:fld id="{045E74FF-B95A-3049-B6BA-741949CDE00C}" type="slidenum">
              <a:rPr lang="en-US" smtClean="0"/>
              <a:t>14</a:t>
            </a:fld>
            <a:endParaRPr lang="en-US"/>
          </a:p>
        </p:txBody>
      </p:sp>
    </p:spTree>
    <p:extLst>
      <p:ext uri="{BB962C8B-B14F-4D97-AF65-F5344CB8AC3E}">
        <p14:creationId xmlns:p14="http://schemas.microsoft.com/office/powerpoint/2010/main" val="358474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要用此方法，你有責任維持好 </a:t>
            </a:r>
            <a:r>
              <a:rPr lang="en-US" altLang="zh-TW" dirty="0"/>
              <a:t>“</a:t>
            </a:r>
            <a:r>
              <a:rPr lang="zh-TW" altLang="en-US" dirty="0"/>
              <a:t>版號</a:t>
            </a:r>
            <a:r>
              <a:rPr lang="en-US" altLang="zh-TW" dirty="0"/>
              <a:t>”</a:t>
            </a:r>
            <a:r>
              <a:rPr lang="zh-TW" altLang="en-US" dirty="0"/>
              <a:t>。</a:t>
            </a:r>
            <a:endParaRPr lang="en-US" altLang="zh-TW" dirty="0"/>
          </a:p>
          <a:p>
            <a:r>
              <a:rPr lang="zh-TW" altLang="en-US" dirty="0"/>
              <a:t>只要有任何異動，版號一定要不一樣，否則這個方法就無效了。</a:t>
            </a:r>
            <a:endParaRPr lang="en-US" altLang="zh-TW" dirty="0"/>
          </a:p>
          <a:p>
            <a:endParaRPr lang="en-US" altLang="zh-TW" dirty="0"/>
          </a:p>
          <a:p>
            <a:r>
              <a:rPr lang="zh-TW" altLang="en-US" dirty="0"/>
              <a:t>要達成這期待，所有異動都需要有統一的介面 </a:t>
            </a:r>
            <a:r>
              <a:rPr lang="en-US" altLang="zh-TW" dirty="0"/>
              <a:t>(</a:t>
            </a:r>
            <a:r>
              <a:rPr lang="zh-TW" altLang="en-US" dirty="0"/>
              <a:t>正好是 </a:t>
            </a:r>
            <a:r>
              <a:rPr lang="en-US" altLang="zh-TW" dirty="0"/>
              <a:t>CQRS </a:t>
            </a:r>
            <a:r>
              <a:rPr lang="zh-TW" altLang="en-US" dirty="0"/>
              <a:t>的好處</a:t>
            </a:r>
            <a:r>
              <a:rPr lang="en-US" altLang="zh-TW" dirty="0"/>
              <a:t>)</a:t>
            </a:r>
            <a:r>
              <a:rPr lang="zh-TW" altLang="en-US" dirty="0"/>
              <a:t>。</a:t>
            </a:r>
            <a:endParaRPr lang="en-US" altLang="zh-TW" dirty="0"/>
          </a:p>
          <a:p>
            <a:r>
              <a:rPr lang="zh-TW" altLang="en-US" dirty="0"/>
              <a:t>要有明確的板號，需要把所有異動都線性排序儲存紀錄 </a:t>
            </a:r>
            <a:r>
              <a:rPr lang="en-US" altLang="zh-TW" dirty="0"/>
              <a:t>(</a:t>
            </a:r>
            <a:r>
              <a:rPr lang="zh-TW" altLang="en-US" dirty="0"/>
              <a:t>正好是 </a:t>
            </a:r>
            <a:r>
              <a:rPr lang="en-US" altLang="zh-TW" dirty="0"/>
              <a:t>Event Sourcing </a:t>
            </a:r>
            <a:r>
              <a:rPr lang="zh-TW" altLang="en-US" dirty="0"/>
              <a:t>的做法</a:t>
            </a:r>
            <a:r>
              <a:rPr lang="en-US" altLang="zh-TW" dirty="0"/>
              <a:t>)</a:t>
            </a:r>
          </a:p>
          <a:p>
            <a:endParaRPr lang="en-US" altLang="zh-TW" dirty="0"/>
          </a:p>
          <a:p>
            <a:r>
              <a:rPr lang="zh-TW" altLang="en-US" dirty="0"/>
              <a:t>樂觀鎖定機制跟 </a:t>
            </a:r>
            <a:r>
              <a:rPr lang="en-US" altLang="zh-TW" dirty="0"/>
              <a:t>ES+CQRS </a:t>
            </a:r>
            <a:r>
              <a:rPr lang="zh-TW" altLang="en-US" dirty="0"/>
              <a:t>沒有直接關聯，但是卻是最理想的搭配</a:t>
            </a:r>
            <a:endParaRPr lang="en-US" altLang="zh-TW"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43</a:t>
            </a:fld>
            <a:endParaRPr lang="en-US"/>
          </a:p>
        </p:txBody>
      </p:sp>
    </p:spTree>
    <p:extLst>
      <p:ext uri="{BB962C8B-B14F-4D97-AF65-F5344CB8AC3E}">
        <p14:creationId xmlns:p14="http://schemas.microsoft.com/office/powerpoint/2010/main" val="19744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jpg"/><Relationship Id="rId3" Type="http://schemas.openxmlformats.org/officeDocument/2006/relationships/image" Target="../media/image10.sv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jpg"/><Relationship Id="rId17" Type="http://schemas.openxmlformats.org/officeDocument/2006/relationships/image" Target="../media/image35.svg"/><Relationship Id="rId2" Type="http://schemas.openxmlformats.org/officeDocument/2006/relationships/image" Target="../media/image21.png"/><Relationship Id="rId16" Type="http://schemas.openxmlformats.org/officeDocument/2006/relationships/image" Target="../media/image34.png"/><Relationship Id="rId20" Type="http://schemas.openxmlformats.org/officeDocument/2006/relationships/image" Target="../media/image38.svg"/><Relationship Id="rId1" Type="http://schemas.openxmlformats.org/officeDocument/2006/relationships/slideMaster" Target="../slideMasters/slideMaster2.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jpg"/><Relationship Id="rId5" Type="http://schemas.openxmlformats.org/officeDocument/2006/relationships/image" Target="../media/image23.png"/><Relationship Id="rId15" Type="http://schemas.openxmlformats.org/officeDocument/2006/relationships/image" Target="../media/image33.jpeg"/><Relationship Id="rId23" Type="http://schemas.openxmlformats.org/officeDocument/2006/relationships/image" Target="../media/image41.jp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svg"/><Relationship Id="rId22" Type="http://schemas.openxmlformats.org/officeDocument/2006/relationships/image" Target="../media/image4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grpSp>
        <p:nvGrpSpPr>
          <p:cNvPr id="14" name="Group 13">
            <a:extLst>
              <a:ext uri="{FF2B5EF4-FFF2-40B4-BE49-F238E27FC236}">
                <a16:creationId xmlns:a16="http://schemas.microsoft.com/office/drawing/2014/main" id="{3244F5B2-8493-4E05-9CDA-F2472B9D0D5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856B5D53-E2E3-46F6-A863-A86D8520378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67BEE16-28EC-4AFE-BD79-6C3CA2FE4F6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BDB3ECA5-5F61-4326-86D1-671A15D5D87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F47C445B-A704-480D-96CD-23DB4D4E4274}"/>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7005C832-C403-47BF-8B02-44A22259F7E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3" name="手繪多邊形: 圖案 23">
                <a:extLst>
                  <a:ext uri="{FF2B5EF4-FFF2-40B4-BE49-F238E27FC236}">
                    <a16:creationId xmlns:a16="http://schemas.microsoft.com/office/drawing/2014/main" id="{75D18576-B7D8-4F0D-8E86-F7C183442F78}"/>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4" name="手繪多邊形: 圖案 24">
                <a:extLst>
                  <a:ext uri="{FF2B5EF4-FFF2-40B4-BE49-F238E27FC236}">
                    <a16:creationId xmlns:a16="http://schemas.microsoft.com/office/drawing/2014/main" id="{9806CE9D-2AF5-424A-8892-ECDD12BF4CE1}"/>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1FF00FDB-AAF5-49E1-A5AE-B581EEDB6CA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Thanks">
    <p:spTree>
      <p:nvGrpSpPr>
        <p:cNvPr id="1" name=""/>
        <p:cNvGrpSpPr/>
        <p:nvPr/>
      </p:nvGrpSpPr>
      <p:grpSpPr>
        <a:xfrm>
          <a:off x="0" y="0"/>
          <a:ext cx="0" cy="0"/>
          <a:chOff x="0" y="0"/>
          <a:chExt cx="0" cy="0"/>
        </a:xfrm>
      </p:grpSpPr>
      <p:pic>
        <p:nvPicPr>
          <p:cNvPr id="11" name="圖形 10">
            <a:extLst>
              <a:ext uri="{FF2B5EF4-FFF2-40B4-BE49-F238E27FC236}">
                <a16:creationId xmlns:a16="http://schemas.microsoft.com/office/drawing/2014/main" id="{9002E863-DE57-43E6-B32A-9316295E4E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165214F0-E73B-47AE-9666-18227696F62D}"/>
              </a:ext>
            </a:extLst>
          </p:cNvPr>
          <p:cNvGrpSpPr/>
          <p:nvPr userDrawn="1"/>
        </p:nvGrpSpPr>
        <p:grpSpPr>
          <a:xfrm>
            <a:off x="488764" y="2241678"/>
            <a:ext cx="6623871" cy="2374644"/>
            <a:chOff x="488764" y="2245493"/>
            <a:chExt cx="6623871" cy="2374644"/>
          </a:xfrm>
        </p:grpSpPr>
        <p:pic>
          <p:nvPicPr>
            <p:cNvPr id="28" name="圖形 27">
              <a:extLst>
                <a:ext uri="{FF2B5EF4-FFF2-40B4-BE49-F238E27FC236}">
                  <a16:creationId xmlns:a16="http://schemas.microsoft.com/office/drawing/2014/main" id="{5F0F34C8-6CFC-4B02-B5A9-5C63C3665A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8764" y="2245493"/>
              <a:ext cx="6623871" cy="1107634"/>
            </a:xfrm>
            <a:prstGeom prst="rect">
              <a:avLst/>
            </a:prstGeom>
          </p:spPr>
        </p:pic>
        <p:sp>
          <p:nvSpPr>
            <p:cNvPr id="47" name="TextBox 19">
              <a:extLst>
                <a:ext uri="{FF2B5EF4-FFF2-40B4-BE49-F238E27FC236}">
                  <a16:creationId xmlns:a16="http://schemas.microsoft.com/office/drawing/2014/main" id="{C178B942-4B4E-499D-82AD-33FDDA74C497}"/>
                </a:ext>
              </a:extLst>
            </p:cNvPr>
            <p:cNvSpPr txBox="1"/>
            <p:nvPr userDrawn="1"/>
          </p:nvSpPr>
          <p:spPr>
            <a:xfrm>
              <a:off x="697386" y="3659874"/>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dirty="0">
                  <a:solidFill>
                    <a:schemeClr val="tx1"/>
                  </a:solidFill>
                  <a:latin typeface="Microsoft JhengHei" panose="020B0604030504040204" pitchFamily="34" charset="-120"/>
                  <a:ea typeface="Microsoft JhengHei" panose="020B0604030504040204" pitchFamily="34" charset="-120"/>
                </a:rPr>
                <a:t>探索 </a:t>
              </a:r>
              <a:r>
                <a:rPr lang="en-US" altLang="zh-TW" sz="4800" dirty="0">
                  <a:solidFill>
                    <a:schemeClr val="tx1"/>
                  </a:solidFill>
                  <a:latin typeface="Microsoft JhengHei" panose="020B0604030504040204" pitchFamily="34" charset="-120"/>
                  <a:ea typeface="Microsoft JhengHei" panose="020B0604030504040204" pitchFamily="34" charset="-120"/>
                </a:rPr>
                <a:t>.NET </a:t>
              </a:r>
              <a:r>
                <a:rPr lang="zh-TW" altLang="en-US" sz="4800" dirty="0">
                  <a:solidFill>
                    <a:schemeClr val="tx1"/>
                  </a:solidFill>
                  <a:latin typeface="Microsoft JhengHei" panose="020B0604030504040204" pitchFamily="34" charset="-120"/>
                  <a:ea typeface="Microsoft JhengHei" panose="020B0604030504040204" pitchFamily="34" charset="-120"/>
                </a:rPr>
                <a:t>新世界</a:t>
              </a:r>
              <a:endParaRPr lang="en-US" sz="4800" dirty="0" err="1">
                <a:solidFill>
                  <a:schemeClr val="tx1"/>
                </a:solidFill>
                <a:latin typeface="Microsoft JhengHei" panose="020B0604030504040204" pitchFamily="34" charset="-120"/>
                <a:ea typeface="Microsoft JhengHei" panose="020B0604030504040204" pitchFamily="34" charset="-120"/>
              </a:endParaRPr>
            </a:p>
          </p:txBody>
        </p:sp>
      </p:grpSp>
      <p:grpSp>
        <p:nvGrpSpPr>
          <p:cNvPr id="6" name="Group 5">
            <a:extLst>
              <a:ext uri="{FF2B5EF4-FFF2-40B4-BE49-F238E27FC236}">
                <a16:creationId xmlns:a16="http://schemas.microsoft.com/office/drawing/2014/main" id="{42B5678F-A0B6-413C-8276-CD5A645F75E5}"/>
              </a:ext>
            </a:extLst>
          </p:cNvPr>
          <p:cNvGrpSpPr/>
          <p:nvPr userDrawn="1"/>
        </p:nvGrpSpPr>
        <p:grpSpPr>
          <a:xfrm>
            <a:off x="6728429" y="167615"/>
            <a:ext cx="5376485" cy="635976"/>
            <a:chOff x="945938" y="5487921"/>
            <a:chExt cx="6633385" cy="784653"/>
          </a:xfrm>
        </p:grpSpPr>
        <p:pic>
          <p:nvPicPr>
            <p:cNvPr id="13" name="圖形 12">
              <a:extLst>
                <a:ext uri="{FF2B5EF4-FFF2-40B4-BE49-F238E27FC236}">
                  <a16:creationId xmlns:a16="http://schemas.microsoft.com/office/drawing/2014/main" id="{826B03E5-B4F1-4458-96AE-EF403C176F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594895" y="5681065"/>
              <a:ext cx="1584110" cy="591509"/>
            </a:xfrm>
            <a:prstGeom prst="rect">
              <a:avLst/>
            </a:prstGeom>
          </p:spPr>
        </p:pic>
        <p:grpSp>
          <p:nvGrpSpPr>
            <p:cNvPr id="20" name="圖形 18">
              <a:extLst>
                <a:ext uri="{FF2B5EF4-FFF2-40B4-BE49-F238E27FC236}">
                  <a16:creationId xmlns:a16="http://schemas.microsoft.com/office/drawing/2014/main" id="{9F073E6E-BA5E-4673-9395-65110077356F}"/>
                </a:ext>
              </a:extLst>
            </p:cNvPr>
            <p:cNvGrpSpPr>
              <a:grpSpLocks noChangeAspect="1"/>
            </p:cNvGrpSpPr>
            <p:nvPr/>
          </p:nvGrpSpPr>
          <p:grpSpPr>
            <a:xfrm>
              <a:off x="945938" y="5626848"/>
              <a:ext cx="2330415" cy="496653"/>
              <a:chOff x="3489959" y="2886075"/>
              <a:chExt cx="5126354" cy="1092517"/>
            </a:xfrm>
          </p:grpSpPr>
          <p:sp>
            <p:nvSpPr>
              <p:cNvPr id="21" name="手繪多邊形: 圖案 20">
                <a:extLst>
                  <a:ext uri="{FF2B5EF4-FFF2-40B4-BE49-F238E27FC236}">
                    <a16:creationId xmlns:a16="http://schemas.microsoft.com/office/drawing/2014/main" id="{3385CF89-63E2-4DCC-8DD2-4B584307379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1"/>
              </a:solidFill>
              <a:ln w="9525" cap="flat">
                <a:noFill/>
                <a:prstDash val="solid"/>
                <a:miter/>
              </a:ln>
            </p:spPr>
            <p:txBody>
              <a:bodyPr rtlCol="0" anchor="ctr"/>
              <a:lstStyle/>
              <a:p>
                <a:endParaRPr lang="en-US" dirty="0"/>
              </a:p>
            </p:txBody>
          </p:sp>
          <p:sp>
            <p:nvSpPr>
              <p:cNvPr id="22" name="手繪多邊形: 圖案 21">
                <a:extLst>
                  <a:ext uri="{FF2B5EF4-FFF2-40B4-BE49-F238E27FC236}">
                    <a16:creationId xmlns:a16="http://schemas.microsoft.com/office/drawing/2014/main" id="{F72F20C9-7A51-4FDE-95FD-181ABBFFD66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3" name="手繪多邊形: 圖案 22">
                <a:extLst>
                  <a:ext uri="{FF2B5EF4-FFF2-40B4-BE49-F238E27FC236}">
                    <a16:creationId xmlns:a16="http://schemas.microsoft.com/office/drawing/2014/main" id="{23A030EA-7851-46DD-8CD7-A9E790F98A4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4" name="手繪多邊形: 圖案 23">
                <a:extLst>
                  <a:ext uri="{FF2B5EF4-FFF2-40B4-BE49-F238E27FC236}">
                    <a16:creationId xmlns:a16="http://schemas.microsoft.com/office/drawing/2014/main" id="{6038C93F-7738-4DDE-A6E4-961368B3A8DF}"/>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5" name="手繪多邊形: 圖案 24">
                <a:extLst>
                  <a:ext uri="{FF2B5EF4-FFF2-40B4-BE49-F238E27FC236}">
                    <a16:creationId xmlns:a16="http://schemas.microsoft.com/office/drawing/2014/main" id="{442915E8-3F91-4884-81C4-0068D6225D4B}"/>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4FBEBF65-E0D9-43B1-A818-085F5124685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375621" y="5487921"/>
              <a:ext cx="2203702" cy="732407"/>
            </a:xfrm>
            <a:prstGeom prst="rect">
              <a:avLst/>
            </a:prstGeom>
          </p:spPr>
        </p:pic>
      </p:grpSp>
    </p:spTree>
    <p:extLst>
      <p:ext uri="{BB962C8B-B14F-4D97-AF65-F5344CB8AC3E}">
        <p14:creationId xmlns:p14="http://schemas.microsoft.com/office/powerpoint/2010/main" val="2011217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91" name="Graphic 90">
            <a:extLst>
              <a:ext uri="{FF2B5EF4-FFF2-40B4-BE49-F238E27FC236}">
                <a16:creationId xmlns:a16="http://schemas.microsoft.com/office/drawing/2014/main" id="{66867581-41CD-429A-AEFC-FB36ED1F1CC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92" name="Rectangle 91">
            <a:extLst>
              <a:ext uri="{FF2B5EF4-FFF2-40B4-BE49-F238E27FC236}">
                <a16:creationId xmlns:a16="http://schemas.microsoft.com/office/drawing/2014/main" id="{FCC84B28-7915-4D45-A86B-B4B98E36A1C9}"/>
              </a:ext>
            </a:extLst>
          </p:cNvPr>
          <p:cNvSpPr/>
          <p:nvPr userDrawn="1"/>
        </p:nvSpPr>
        <p:spPr>
          <a:xfrm>
            <a:off x="158091" y="218661"/>
            <a:ext cx="2954655" cy="923330"/>
          </a:xfrm>
          <a:prstGeom prst="rect">
            <a:avLst/>
          </a:prstGeom>
        </p:spPr>
        <p:txBody>
          <a:bodyPr wrap="none">
            <a:spAutoFit/>
          </a:bodyPr>
          <a:lstStyle/>
          <a:p>
            <a:r>
              <a:rPr lang="zh-TW" altLang="en-US" sz="5400" dirty="0">
                <a:gradFill>
                  <a:gsLst>
                    <a:gs pos="0">
                      <a:srgbClr val="FFFFFF"/>
                    </a:gs>
                    <a:gs pos="100000">
                      <a:srgbClr val="FFFFFF"/>
                    </a:gs>
                  </a:gsLst>
                  <a:lin ang="5400000" scaled="0"/>
                </a:gradFill>
                <a:ea typeface="Segoe UI" pitchFamily="34" charset="0"/>
                <a:cs typeface="Segoe UI" pitchFamily="34" charset="0"/>
              </a:rPr>
              <a:t>特別感謝</a:t>
            </a:r>
            <a:endParaRPr lang="en-US" sz="5400" dirty="0">
              <a:latin typeface="+mj-ea"/>
              <a:ea typeface="+mj-ea"/>
            </a:endParaRPr>
          </a:p>
        </p:txBody>
      </p:sp>
      <p:grpSp>
        <p:nvGrpSpPr>
          <p:cNvPr id="93" name="Group 92">
            <a:extLst>
              <a:ext uri="{FF2B5EF4-FFF2-40B4-BE49-F238E27FC236}">
                <a16:creationId xmlns:a16="http://schemas.microsoft.com/office/drawing/2014/main" id="{A46BD3BE-64EC-4999-B9A9-7F6740C9D408}"/>
              </a:ext>
            </a:extLst>
          </p:cNvPr>
          <p:cNvGrpSpPr/>
          <p:nvPr userDrawn="1"/>
        </p:nvGrpSpPr>
        <p:grpSpPr>
          <a:xfrm>
            <a:off x="0" y="5339870"/>
            <a:ext cx="12192000" cy="991820"/>
            <a:chOff x="0" y="4848803"/>
            <a:chExt cx="12192000" cy="991820"/>
          </a:xfrm>
        </p:grpSpPr>
        <p:sp>
          <p:nvSpPr>
            <p:cNvPr id="94" name="Rectangle 93">
              <a:extLst>
                <a:ext uri="{FF2B5EF4-FFF2-40B4-BE49-F238E27FC236}">
                  <a16:creationId xmlns:a16="http://schemas.microsoft.com/office/drawing/2014/main" id="{0F5888D5-ECDF-4074-BD2F-CE98AC6ECBA1}"/>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a:extLst>
                <a:ext uri="{FF2B5EF4-FFF2-40B4-BE49-F238E27FC236}">
                  <a16:creationId xmlns:a16="http://schemas.microsoft.com/office/drawing/2014/main" id="{482F3F9C-3385-4CC0-972E-4BEC92FE768C}"/>
                </a:ext>
              </a:extLst>
            </p:cNvPr>
            <p:cNvPicPr>
              <a:picLocks noChangeAspect="1"/>
            </p:cNvPicPr>
            <p:nvPr userDrawn="1"/>
          </p:nvPicPr>
          <p:blipFill>
            <a:blip r:embed="rId4"/>
            <a:stretch>
              <a:fillRect/>
            </a:stretch>
          </p:blipFill>
          <p:spPr>
            <a:xfrm>
              <a:off x="8196060" y="4848803"/>
              <a:ext cx="2175600" cy="991818"/>
            </a:xfrm>
            <a:prstGeom prst="rect">
              <a:avLst/>
            </a:prstGeom>
          </p:spPr>
        </p:pic>
      </p:grpSp>
      <p:pic>
        <p:nvPicPr>
          <p:cNvPr id="96" name="Picture 14" descr="「MICROSOFT MVP」的圖片搜尋結果">
            <a:extLst>
              <a:ext uri="{FF2B5EF4-FFF2-40B4-BE49-F238E27FC236}">
                <a16:creationId xmlns:a16="http://schemas.microsoft.com/office/drawing/2014/main" id="{4FEE9F66-7107-40A5-90D9-BE8DA355D89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626912" y="3197028"/>
            <a:ext cx="2195557" cy="885823"/>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0D7AFB16-0389-444B-8B40-75F8634B5C85}"/>
              </a:ext>
            </a:extLst>
          </p:cNvPr>
          <p:cNvGrpSpPr/>
          <p:nvPr userDrawn="1"/>
        </p:nvGrpSpPr>
        <p:grpSpPr>
          <a:xfrm>
            <a:off x="5007671" y="3192911"/>
            <a:ext cx="2195556" cy="889941"/>
            <a:chOff x="4228661" y="3300968"/>
            <a:chExt cx="3734681" cy="1513806"/>
          </a:xfrm>
        </p:grpSpPr>
        <p:sp>
          <p:nvSpPr>
            <p:cNvPr id="98" name="Rectangle 97">
              <a:extLst>
                <a:ext uri="{FF2B5EF4-FFF2-40B4-BE49-F238E27FC236}">
                  <a16:creationId xmlns:a16="http://schemas.microsoft.com/office/drawing/2014/main" id="{A0A11F4C-DD85-4B80-AB36-5920080A830D}"/>
                </a:ext>
              </a:extLst>
            </p:cNvPr>
            <p:cNvSpPr/>
            <p:nvPr userDrawn="1"/>
          </p:nvSpPr>
          <p:spPr>
            <a:xfrm>
              <a:off x="4228661" y="3311445"/>
              <a:ext cx="3734681" cy="1497136"/>
            </a:xfrm>
            <a:prstGeom prst="rect">
              <a:avLst/>
            </a:prstGeom>
            <a:solidFill>
              <a:srgbClr val="008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9" name="Graphic 38">
              <a:extLst>
                <a:ext uri="{FF2B5EF4-FFF2-40B4-BE49-F238E27FC236}">
                  <a16:creationId xmlns:a16="http://schemas.microsoft.com/office/drawing/2014/main" id="{022834BE-3EEE-45E9-86AC-BA55C12A1982}"/>
                </a:ext>
              </a:extLst>
            </p:cNvPr>
            <p:cNvPicPr>
              <a:picLocks noChangeAspect="1"/>
            </p:cNvPicPr>
            <p:nvPr userDrawn="1"/>
          </p:nvPicPr>
          <p:blipFill>
            <a:blip r:embed="rId6"/>
            <a:srcRect/>
            <a:stretch/>
          </p:blipFill>
          <p:spPr>
            <a:xfrm>
              <a:off x="4650206" y="3300968"/>
              <a:ext cx="2883437" cy="1513806"/>
            </a:xfrm>
            <a:prstGeom prst="rect">
              <a:avLst/>
            </a:prstGeom>
          </p:spPr>
        </p:pic>
      </p:grpSp>
      <p:grpSp>
        <p:nvGrpSpPr>
          <p:cNvPr id="100" name="Group 99">
            <a:extLst>
              <a:ext uri="{FF2B5EF4-FFF2-40B4-BE49-F238E27FC236}">
                <a16:creationId xmlns:a16="http://schemas.microsoft.com/office/drawing/2014/main" id="{E3DE18BD-75A4-4DE6-9083-F77166340DC0}"/>
              </a:ext>
            </a:extLst>
          </p:cNvPr>
          <p:cNvGrpSpPr/>
          <p:nvPr userDrawn="1"/>
        </p:nvGrpSpPr>
        <p:grpSpPr>
          <a:xfrm>
            <a:off x="7388429" y="3199070"/>
            <a:ext cx="2195556" cy="880141"/>
            <a:chOff x="8210932" y="3311445"/>
            <a:chExt cx="3734681" cy="1497136"/>
          </a:xfrm>
        </p:grpSpPr>
        <p:sp>
          <p:nvSpPr>
            <p:cNvPr id="101" name="Rectangle 100">
              <a:extLst>
                <a:ext uri="{FF2B5EF4-FFF2-40B4-BE49-F238E27FC236}">
                  <a16:creationId xmlns:a16="http://schemas.microsoft.com/office/drawing/2014/main" id="{7087627D-9830-4B34-88C4-5C3E0E4102BF}"/>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 name="Picture 101">
              <a:extLst>
                <a:ext uri="{FF2B5EF4-FFF2-40B4-BE49-F238E27FC236}">
                  <a16:creationId xmlns:a16="http://schemas.microsoft.com/office/drawing/2014/main" id="{967FCC7F-366B-4EFB-A3B7-5D61F556B012}"/>
                </a:ext>
              </a:extLst>
            </p:cNvPr>
            <p:cNvPicPr>
              <a:picLocks noChangeAspect="1"/>
            </p:cNvPicPr>
            <p:nvPr userDrawn="1"/>
          </p:nvPicPr>
          <p:blipFill>
            <a:blip r:embed="rId7"/>
            <a:srcRect/>
            <a:stretch/>
          </p:blipFill>
          <p:spPr>
            <a:xfrm>
              <a:off x="8412471" y="3726173"/>
              <a:ext cx="3381491" cy="758689"/>
            </a:xfrm>
            <a:prstGeom prst="rect">
              <a:avLst/>
            </a:prstGeom>
          </p:spPr>
        </p:pic>
      </p:grpSp>
      <p:grpSp>
        <p:nvGrpSpPr>
          <p:cNvPr id="103" name="Group 102">
            <a:extLst>
              <a:ext uri="{FF2B5EF4-FFF2-40B4-BE49-F238E27FC236}">
                <a16:creationId xmlns:a16="http://schemas.microsoft.com/office/drawing/2014/main" id="{D452B9A9-AAE0-4F39-8AA4-1D5806AD93AB}"/>
              </a:ext>
            </a:extLst>
          </p:cNvPr>
          <p:cNvGrpSpPr/>
          <p:nvPr userDrawn="1"/>
        </p:nvGrpSpPr>
        <p:grpSpPr>
          <a:xfrm>
            <a:off x="9769188" y="3199070"/>
            <a:ext cx="2195556" cy="880141"/>
            <a:chOff x="9148907" y="3433833"/>
            <a:chExt cx="2812566" cy="1127484"/>
          </a:xfrm>
        </p:grpSpPr>
        <p:sp>
          <p:nvSpPr>
            <p:cNvPr id="104" name="Rectangle 103">
              <a:extLst>
                <a:ext uri="{FF2B5EF4-FFF2-40B4-BE49-F238E27FC236}">
                  <a16:creationId xmlns:a16="http://schemas.microsoft.com/office/drawing/2014/main" id="{B536CBE6-30EE-455F-9059-D958A65809E8}"/>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5" name="Graphic 104">
              <a:extLst>
                <a:ext uri="{FF2B5EF4-FFF2-40B4-BE49-F238E27FC236}">
                  <a16:creationId xmlns:a16="http://schemas.microsoft.com/office/drawing/2014/main" id="{756DC04B-9010-4F86-93C7-327B19581E3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83041" y="3597233"/>
              <a:ext cx="2144299" cy="800685"/>
            </a:xfrm>
            <a:prstGeom prst="rect">
              <a:avLst/>
            </a:prstGeom>
          </p:spPr>
        </p:pic>
      </p:grpSp>
      <p:grpSp>
        <p:nvGrpSpPr>
          <p:cNvPr id="106" name="Group 105">
            <a:extLst>
              <a:ext uri="{FF2B5EF4-FFF2-40B4-BE49-F238E27FC236}">
                <a16:creationId xmlns:a16="http://schemas.microsoft.com/office/drawing/2014/main" id="{5B6D6DCD-1BFB-41E7-9965-568BA901459C}"/>
              </a:ext>
            </a:extLst>
          </p:cNvPr>
          <p:cNvGrpSpPr/>
          <p:nvPr userDrawn="1"/>
        </p:nvGrpSpPr>
        <p:grpSpPr>
          <a:xfrm>
            <a:off x="246388" y="3197573"/>
            <a:ext cx="2195322" cy="880152"/>
            <a:chOff x="7720299" y="2041556"/>
            <a:chExt cx="1984248" cy="795528"/>
          </a:xfrm>
        </p:grpSpPr>
        <p:sp>
          <p:nvSpPr>
            <p:cNvPr id="107" name="Rectangle 106">
              <a:extLst>
                <a:ext uri="{FF2B5EF4-FFF2-40B4-BE49-F238E27FC236}">
                  <a16:creationId xmlns:a16="http://schemas.microsoft.com/office/drawing/2014/main" id="{7AFBF9B0-3502-4257-9784-9AD5ED3E6F7C}"/>
                </a:ext>
              </a:extLst>
            </p:cNvPr>
            <p:cNvSpPr/>
            <p:nvPr userDrawn="1"/>
          </p:nvSpPr>
          <p:spPr>
            <a:xfrm>
              <a:off x="7720299" y="2041556"/>
              <a:ext cx="1984248" cy="79552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8" name="Group 107">
              <a:extLst>
                <a:ext uri="{FF2B5EF4-FFF2-40B4-BE49-F238E27FC236}">
                  <a16:creationId xmlns:a16="http://schemas.microsoft.com/office/drawing/2014/main" id="{C9FE7FFE-2D47-46A1-ADEB-025A427DCCF8}"/>
                </a:ext>
              </a:extLst>
            </p:cNvPr>
            <p:cNvGrpSpPr>
              <a:grpSpLocks noChangeAspect="1"/>
            </p:cNvGrpSpPr>
            <p:nvPr userDrawn="1"/>
          </p:nvGrpSpPr>
          <p:grpSpPr>
            <a:xfrm>
              <a:off x="8044708" y="2041556"/>
              <a:ext cx="1335430" cy="795528"/>
              <a:chOff x="8239004" y="2259895"/>
              <a:chExt cx="3068456" cy="1827908"/>
            </a:xfrm>
          </p:grpSpPr>
          <p:sp>
            <p:nvSpPr>
              <p:cNvPr id="109" name="Rectangle 108">
                <a:extLst>
                  <a:ext uri="{FF2B5EF4-FFF2-40B4-BE49-F238E27FC236}">
                    <a16:creationId xmlns:a16="http://schemas.microsoft.com/office/drawing/2014/main" id="{913FE366-496F-4059-BA42-5F581A140D4B}"/>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0" name="Graphic 109">
                <a:extLst>
                  <a:ext uri="{FF2B5EF4-FFF2-40B4-BE49-F238E27FC236}">
                    <a16:creationId xmlns:a16="http://schemas.microsoft.com/office/drawing/2014/main" id="{F4EC3FAB-7C59-4349-88FB-3395198DD6F0}"/>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t="10835" b="10835"/>
              <a:stretch/>
            </p:blipFill>
            <p:spPr>
              <a:xfrm>
                <a:off x="8606439" y="2259895"/>
                <a:ext cx="2333587" cy="1827908"/>
              </a:xfrm>
              <a:prstGeom prst="rect">
                <a:avLst/>
              </a:prstGeom>
            </p:spPr>
          </p:pic>
        </p:grpSp>
      </p:grpSp>
      <p:pic>
        <p:nvPicPr>
          <p:cNvPr id="111" name="Picture 2">
            <a:extLst>
              <a:ext uri="{FF2B5EF4-FFF2-40B4-BE49-F238E27FC236}">
                <a16:creationId xmlns:a16="http://schemas.microsoft.com/office/drawing/2014/main" id="{D694561E-71BB-4BA4-8239-F611B14E380C}"/>
              </a:ext>
            </a:extLst>
          </p:cNvPr>
          <p:cNvPicPr>
            <a:picLocks noChangeAspect="1" noChangeArrowheads="1"/>
          </p:cNvPicPr>
          <p:nvPr userDrawn="1"/>
        </p:nvPicPr>
        <p:blipFill>
          <a:blip r:embed="rId12"/>
          <a:srcRect/>
          <a:stretch/>
        </p:blipFill>
        <p:spPr bwMode="auto">
          <a:xfrm>
            <a:off x="246388" y="1360651"/>
            <a:ext cx="2778061"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C2B6E84E-7B8C-4081-8B44-1F8FF909423F}"/>
              </a:ext>
            </a:extLst>
          </p:cNvPr>
          <p:cNvGrpSpPr/>
          <p:nvPr userDrawn="1"/>
        </p:nvGrpSpPr>
        <p:grpSpPr>
          <a:xfrm>
            <a:off x="9168038" y="1361057"/>
            <a:ext cx="2796706" cy="1666024"/>
            <a:chOff x="7568790" y="2929141"/>
            <a:chExt cx="3068456" cy="1827908"/>
          </a:xfrm>
        </p:grpSpPr>
        <p:sp>
          <p:nvSpPr>
            <p:cNvPr id="113" name="Rectangle 112">
              <a:extLst>
                <a:ext uri="{FF2B5EF4-FFF2-40B4-BE49-F238E27FC236}">
                  <a16:creationId xmlns:a16="http://schemas.microsoft.com/office/drawing/2014/main" id="{E2C54E60-113F-49B6-B785-CC2B08A63BE5}"/>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4" name="Graphic 113">
              <a:extLst>
                <a:ext uri="{FF2B5EF4-FFF2-40B4-BE49-F238E27FC236}">
                  <a16:creationId xmlns:a16="http://schemas.microsoft.com/office/drawing/2014/main" id="{97C9B254-77FF-4858-B53F-8CF36B4FD387}"/>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839559" y="3430067"/>
              <a:ext cx="2559249" cy="850573"/>
            </a:xfrm>
            <a:prstGeom prst="rect">
              <a:avLst/>
            </a:prstGeom>
          </p:spPr>
        </p:pic>
      </p:grpSp>
      <p:sp>
        <p:nvSpPr>
          <p:cNvPr id="115" name="矩形 35">
            <a:extLst>
              <a:ext uri="{FF2B5EF4-FFF2-40B4-BE49-F238E27FC236}">
                <a16:creationId xmlns:a16="http://schemas.microsoft.com/office/drawing/2014/main" id="{732A1FD6-03A7-48FE-B13C-C2356D654BBC}"/>
              </a:ext>
            </a:extLst>
          </p:cNvPr>
          <p:cNvSpPr/>
          <p:nvPr userDrawn="1"/>
        </p:nvSpPr>
        <p:spPr>
          <a:xfrm>
            <a:off x="6193097" y="1362466"/>
            <a:ext cx="2779776" cy="16642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6" name="Picture 2">
            <a:extLst>
              <a:ext uri="{FF2B5EF4-FFF2-40B4-BE49-F238E27FC236}">
                <a16:creationId xmlns:a16="http://schemas.microsoft.com/office/drawing/2014/main" id="{82F43A12-B786-41F4-A838-7F620E373D93}"/>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219986" y="1360651"/>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phic 116">
            <a:extLst>
              <a:ext uri="{FF2B5EF4-FFF2-40B4-BE49-F238E27FC236}">
                <a16:creationId xmlns:a16="http://schemas.microsoft.com/office/drawing/2014/main" id="{604AAC71-6BEA-4C24-B619-F1619BE4068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249964" y="1898576"/>
            <a:ext cx="2642633" cy="648107"/>
          </a:xfrm>
          <a:prstGeom prst="rect">
            <a:avLst/>
          </a:prstGeom>
        </p:spPr>
      </p:pic>
      <p:sp>
        <p:nvSpPr>
          <p:cNvPr id="118" name="Rectangle 117">
            <a:extLst>
              <a:ext uri="{FF2B5EF4-FFF2-40B4-BE49-F238E27FC236}">
                <a16:creationId xmlns:a16="http://schemas.microsoft.com/office/drawing/2014/main" id="{0DF7675B-4BB3-4118-8F8A-63A4DD80AA6E}"/>
              </a:ext>
            </a:extLst>
          </p:cNvPr>
          <p:cNvSpPr/>
          <p:nvPr userDrawn="1"/>
        </p:nvSpPr>
        <p:spPr>
          <a:xfrm>
            <a:off x="5007671" y="4254433"/>
            <a:ext cx="2195556" cy="880141"/>
          </a:xfrm>
          <a:prstGeom prst="rect">
            <a:avLst/>
          </a:prstGeom>
          <a:solidFill>
            <a:srgbClr val="37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9" name="Group 118">
            <a:extLst>
              <a:ext uri="{FF2B5EF4-FFF2-40B4-BE49-F238E27FC236}">
                <a16:creationId xmlns:a16="http://schemas.microsoft.com/office/drawing/2014/main" id="{B485C637-9C7B-424A-803B-55DEF2F90207}"/>
              </a:ext>
            </a:extLst>
          </p:cNvPr>
          <p:cNvGrpSpPr/>
          <p:nvPr userDrawn="1"/>
        </p:nvGrpSpPr>
        <p:grpSpPr>
          <a:xfrm>
            <a:off x="7388432" y="4254433"/>
            <a:ext cx="2195557" cy="880141"/>
            <a:chOff x="8210932" y="3311445"/>
            <a:chExt cx="3734681" cy="1497136"/>
          </a:xfrm>
        </p:grpSpPr>
        <p:sp>
          <p:nvSpPr>
            <p:cNvPr id="120" name="Rectangle 119">
              <a:extLst>
                <a:ext uri="{FF2B5EF4-FFF2-40B4-BE49-F238E27FC236}">
                  <a16:creationId xmlns:a16="http://schemas.microsoft.com/office/drawing/2014/main" id="{FA30D983-88E1-424F-9CE1-5EB47F9ADF95}"/>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1" name="Picture 120">
              <a:extLst>
                <a:ext uri="{FF2B5EF4-FFF2-40B4-BE49-F238E27FC236}">
                  <a16:creationId xmlns:a16="http://schemas.microsoft.com/office/drawing/2014/main" id="{4D378555-457B-459C-B03D-CB3145196DF4}"/>
                </a:ext>
              </a:extLst>
            </p:cNvPr>
            <p:cNvPicPr>
              <a:picLocks noChangeAspect="1"/>
            </p:cNvPicPr>
            <p:nvPr userDrawn="1"/>
          </p:nvPicPr>
          <p:blipFill rotWithShape="1">
            <a:blip r:embed="rId18"/>
            <a:srcRect t="24864" b="34839"/>
            <a:stretch/>
          </p:blipFill>
          <p:spPr>
            <a:xfrm>
              <a:off x="8437485" y="3570303"/>
              <a:ext cx="3313128" cy="801059"/>
            </a:xfrm>
            <a:prstGeom prst="rect">
              <a:avLst/>
            </a:prstGeom>
          </p:spPr>
        </p:pic>
      </p:grpSp>
      <p:sp>
        <p:nvSpPr>
          <p:cNvPr id="122" name="Rectangle 121">
            <a:extLst>
              <a:ext uri="{FF2B5EF4-FFF2-40B4-BE49-F238E27FC236}">
                <a16:creationId xmlns:a16="http://schemas.microsoft.com/office/drawing/2014/main" id="{D3A4F922-8C72-4C68-8DA9-A449AF6A9039}"/>
              </a:ext>
            </a:extLst>
          </p:cNvPr>
          <p:cNvSpPr/>
          <p:nvPr userDrawn="1"/>
        </p:nvSpPr>
        <p:spPr>
          <a:xfrm>
            <a:off x="9769188" y="4254433"/>
            <a:ext cx="2195556" cy="880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3" name="Group 122">
            <a:extLst>
              <a:ext uri="{FF2B5EF4-FFF2-40B4-BE49-F238E27FC236}">
                <a16:creationId xmlns:a16="http://schemas.microsoft.com/office/drawing/2014/main" id="{E6014BC5-01B1-4CA7-83D4-34AFD78D8F5B}"/>
              </a:ext>
            </a:extLst>
          </p:cNvPr>
          <p:cNvGrpSpPr/>
          <p:nvPr userDrawn="1"/>
        </p:nvGrpSpPr>
        <p:grpSpPr>
          <a:xfrm>
            <a:off x="246388" y="4252936"/>
            <a:ext cx="2195322" cy="880152"/>
            <a:chOff x="7720299" y="2041556"/>
            <a:chExt cx="1984248" cy="795528"/>
          </a:xfrm>
          <a:solidFill>
            <a:srgbClr val="FFFFFF"/>
          </a:solidFill>
        </p:grpSpPr>
        <p:sp>
          <p:nvSpPr>
            <p:cNvPr id="124" name="Rectangle 123">
              <a:extLst>
                <a:ext uri="{FF2B5EF4-FFF2-40B4-BE49-F238E27FC236}">
                  <a16:creationId xmlns:a16="http://schemas.microsoft.com/office/drawing/2014/main" id="{8770553E-1EED-4C9F-B826-9333F3E620E6}"/>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Rectangle 124">
              <a:extLst>
                <a:ext uri="{FF2B5EF4-FFF2-40B4-BE49-F238E27FC236}">
                  <a16:creationId xmlns:a16="http://schemas.microsoft.com/office/drawing/2014/main" id="{5B83CAD0-7867-4D63-9693-CA3C28A9E4CF}"/>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6" name="Graphic 125">
            <a:extLst>
              <a:ext uri="{FF2B5EF4-FFF2-40B4-BE49-F238E27FC236}">
                <a16:creationId xmlns:a16="http://schemas.microsoft.com/office/drawing/2014/main" id="{B89EC05A-9668-4653-9DFF-960408A72CE5}"/>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952899" y="4276582"/>
            <a:ext cx="773570" cy="838034"/>
          </a:xfrm>
          <a:prstGeom prst="rect">
            <a:avLst/>
          </a:prstGeom>
        </p:spPr>
      </p:pic>
      <p:grpSp>
        <p:nvGrpSpPr>
          <p:cNvPr id="127" name="Group 126">
            <a:extLst>
              <a:ext uri="{FF2B5EF4-FFF2-40B4-BE49-F238E27FC236}">
                <a16:creationId xmlns:a16="http://schemas.microsoft.com/office/drawing/2014/main" id="{B8B91E5C-D9E9-4806-932C-8129C805944D}"/>
              </a:ext>
            </a:extLst>
          </p:cNvPr>
          <p:cNvGrpSpPr/>
          <p:nvPr userDrawn="1"/>
        </p:nvGrpSpPr>
        <p:grpSpPr>
          <a:xfrm>
            <a:off x="2622353" y="4252936"/>
            <a:ext cx="2195322" cy="880152"/>
            <a:chOff x="7720299" y="2041556"/>
            <a:chExt cx="1984248" cy="795528"/>
          </a:xfrm>
          <a:solidFill>
            <a:srgbClr val="FFFFFF"/>
          </a:solidFill>
        </p:grpSpPr>
        <p:sp>
          <p:nvSpPr>
            <p:cNvPr id="128" name="Rectangle 127">
              <a:extLst>
                <a:ext uri="{FF2B5EF4-FFF2-40B4-BE49-F238E27FC236}">
                  <a16:creationId xmlns:a16="http://schemas.microsoft.com/office/drawing/2014/main" id="{E25255EC-03C4-4E0B-AB83-85A131BEE39B}"/>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Rectangle 128">
              <a:extLst>
                <a:ext uri="{FF2B5EF4-FFF2-40B4-BE49-F238E27FC236}">
                  <a16:creationId xmlns:a16="http://schemas.microsoft.com/office/drawing/2014/main" id="{E420EF1E-3233-411F-AD03-C9396773A983}"/>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0" name="Graphic 129">
            <a:extLst>
              <a:ext uri="{FF2B5EF4-FFF2-40B4-BE49-F238E27FC236}">
                <a16:creationId xmlns:a16="http://schemas.microsoft.com/office/drawing/2014/main" id="{7EA9783D-279A-43DF-A9F6-77C76409810B}"/>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724066" y="4255354"/>
            <a:ext cx="2017047" cy="859262"/>
          </a:xfrm>
          <a:prstGeom prst="rect">
            <a:avLst/>
          </a:prstGeom>
        </p:spPr>
      </p:pic>
      <p:pic>
        <p:nvPicPr>
          <p:cNvPr id="131" name="Picture 130" descr="Logo&#10;&#10;Description automatically generated">
            <a:extLst>
              <a:ext uri="{FF2B5EF4-FFF2-40B4-BE49-F238E27FC236}">
                <a16:creationId xmlns:a16="http://schemas.microsoft.com/office/drawing/2014/main" id="{40E54144-FFE7-42B1-94F3-1501C69C2E69}"/>
              </a:ext>
            </a:extLst>
          </p:cNvPr>
          <p:cNvPicPr>
            <a:picLocks noChangeAspect="1"/>
          </p:cNvPicPr>
          <p:nvPr userDrawn="1"/>
        </p:nvPicPr>
        <p:blipFill rotWithShape="1">
          <a:blip r:embed="rId23"/>
          <a:srcRect t="27396" b="22485"/>
          <a:stretch/>
        </p:blipFill>
        <p:spPr>
          <a:xfrm>
            <a:off x="5007671" y="4380346"/>
            <a:ext cx="2196087" cy="660382"/>
          </a:xfrm>
          <a:prstGeom prst="rect">
            <a:avLst/>
          </a:prstGeom>
        </p:spPr>
      </p:pic>
      <p:pic>
        <p:nvPicPr>
          <p:cNvPr id="132" name="Picture 131" descr="A picture containing diagram&#10;&#10;Description automatically generated">
            <a:extLst>
              <a:ext uri="{FF2B5EF4-FFF2-40B4-BE49-F238E27FC236}">
                <a16:creationId xmlns:a16="http://schemas.microsoft.com/office/drawing/2014/main" id="{E36C42E6-7516-4298-82AB-D738DB7142E6}"/>
              </a:ext>
            </a:extLst>
          </p:cNvPr>
          <p:cNvPicPr>
            <a:picLocks noChangeAspect="1"/>
          </p:cNvPicPr>
          <p:nvPr userDrawn="1"/>
        </p:nvPicPr>
        <p:blipFill rotWithShape="1">
          <a:blip r:embed="rId24"/>
          <a:srcRect t="7018" b="26207"/>
          <a:stretch/>
        </p:blipFill>
        <p:spPr>
          <a:xfrm>
            <a:off x="9776541" y="4256390"/>
            <a:ext cx="2188204" cy="876698"/>
          </a:xfrm>
          <a:prstGeom prst="rect">
            <a:avLst/>
          </a:prstGeom>
        </p:spPr>
      </p:pic>
      <p:sp>
        <p:nvSpPr>
          <p:cNvPr id="133" name="TextBox 132">
            <a:extLst>
              <a:ext uri="{FF2B5EF4-FFF2-40B4-BE49-F238E27FC236}">
                <a16:creationId xmlns:a16="http://schemas.microsoft.com/office/drawing/2014/main" id="{28143BE2-C5E7-4570-9901-6161B545D2BB}"/>
              </a:ext>
            </a:extLst>
          </p:cNvPr>
          <p:cNvSpPr txBox="1"/>
          <p:nvPr userDrawn="1"/>
        </p:nvSpPr>
        <p:spPr>
          <a:xfrm>
            <a:off x="9813486" y="4268063"/>
            <a:ext cx="2132126" cy="523220"/>
          </a:xfrm>
          <a:prstGeom prst="rect">
            <a:avLst/>
          </a:prstGeom>
          <a:noFill/>
        </p:spPr>
        <p:txBody>
          <a:bodyPr wrap="square">
            <a:spAutoFit/>
          </a:bodyPr>
          <a:lstStyle/>
          <a:p>
            <a:r>
              <a:rPr lang="en-US" sz="1400" dirty="0"/>
              <a:t>Azure Taiwan</a:t>
            </a:r>
          </a:p>
          <a:p>
            <a:r>
              <a:rPr lang="en-US" sz="1400" dirty="0"/>
              <a:t>User Group</a:t>
            </a:r>
          </a:p>
        </p:txBody>
      </p:sp>
    </p:spTree>
    <p:extLst>
      <p:ext uri="{BB962C8B-B14F-4D97-AF65-F5344CB8AC3E}">
        <p14:creationId xmlns:p14="http://schemas.microsoft.com/office/powerpoint/2010/main" val="3856944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DD86-5978-4DAF-9908-E2BAE1C9B15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52FBABC1-EDC1-41C7-B50D-2526CE114C2A}"/>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CDCF8169-54C7-43FB-9471-BD0D5EDF3538}"/>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9F97228B-EAFD-4C7E-B024-8A4C6674C1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E20A86A-EF0E-4180-BB3F-C56987D4CBD7}"/>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498219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605C94-B9C1-4E37-AD90-7A461936399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F1D7BA7-36D9-40FC-9297-1CCEC6FD435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9848038-2ADF-4FC3-8573-75148D7D8CA2}"/>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B496AC0D-5F69-4516-B912-9A590516F48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848C0A8-CDA2-4064-87AE-13A2623B8150}"/>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42584271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E173F4-1C13-4FF5-934C-FDE6777E6EB5}"/>
              </a:ext>
            </a:extLst>
          </p:cNvPr>
          <p:cNvSpPr>
            <a:spLocks noGrp="1"/>
          </p:cNvSpPr>
          <p:nvPr>
            <p:ph type="title"/>
          </p:nvPr>
        </p:nvSpPr>
        <p:spPr>
          <a:xfrm>
            <a:off x="831852"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66155C7-8268-4A30-B4E9-DD50A43046C6}"/>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2907176-60F9-4010-A97C-E4086B15CE47}"/>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ED61B8B2-A148-4007-8776-EA868780F65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A449B1C-6AEB-4CE9-A4F5-3E599CCC4D7C}"/>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225318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B84B58-7610-4F83-9936-24D5B72CF08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D8004A9-6E4E-49E6-9393-37B493D34247}"/>
              </a:ext>
            </a:extLst>
          </p:cNvPr>
          <p:cNvSpPr>
            <a:spLocks noGrp="1"/>
          </p:cNvSpPr>
          <p:nvPr>
            <p:ph sz="half" idx="1"/>
          </p:nvPr>
        </p:nvSpPr>
        <p:spPr>
          <a:xfrm>
            <a:off x="838201"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7C9907F-0FD5-4225-954F-1A5E66D0B89B}"/>
              </a:ext>
            </a:extLst>
          </p:cNvPr>
          <p:cNvSpPr>
            <a:spLocks noGrp="1"/>
          </p:cNvSpPr>
          <p:nvPr>
            <p:ph sz="half" idx="2"/>
          </p:nvPr>
        </p:nvSpPr>
        <p:spPr>
          <a:xfrm>
            <a:off x="6172201"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ED4BA59-5638-4C8F-97E3-862BE47C7751}"/>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6" name="頁尾版面配置區 5">
            <a:extLst>
              <a:ext uri="{FF2B5EF4-FFF2-40B4-BE49-F238E27FC236}">
                <a16:creationId xmlns:a16="http://schemas.microsoft.com/office/drawing/2014/main" id="{DBA17F13-C7E7-4D73-972A-EC5725661A1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C6DFE2C-2A18-4C00-A39E-BBE078F51EE4}"/>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18251409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263A03-3D93-4AAF-BB0B-749F3A505700}"/>
              </a:ext>
            </a:extLst>
          </p:cNvPr>
          <p:cNvSpPr>
            <a:spLocks noGrp="1"/>
          </p:cNvSpPr>
          <p:nvPr>
            <p:ph type="title"/>
          </p:nvPr>
        </p:nvSpPr>
        <p:spPr>
          <a:xfrm>
            <a:off x="839789"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81D3CFE-A37D-44D8-937C-0DB9CDAD13B1}"/>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1F9814F4-2C4C-4061-9819-06F83C86362E}"/>
              </a:ext>
            </a:extLst>
          </p:cNvPr>
          <p:cNvSpPr>
            <a:spLocks noGrp="1"/>
          </p:cNvSpPr>
          <p:nvPr>
            <p:ph sz="half" idx="2"/>
          </p:nvPr>
        </p:nvSpPr>
        <p:spPr>
          <a:xfrm>
            <a:off x="839789" y="2505076"/>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04F5D04A-796F-4107-B31A-C440717A0139}"/>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EA43299-A410-41B2-B4C2-408EBFBCC1B9}"/>
              </a:ext>
            </a:extLst>
          </p:cNvPr>
          <p:cNvSpPr>
            <a:spLocks noGrp="1"/>
          </p:cNvSpPr>
          <p:nvPr>
            <p:ph sz="quarter" idx="4"/>
          </p:nvPr>
        </p:nvSpPr>
        <p:spPr>
          <a:xfrm>
            <a:off x="6172202" y="2505076"/>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5712BCC-6452-48D8-8A54-1635CC79122E}"/>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8" name="頁尾版面配置區 7">
            <a:extLst>
              <a:ext uri="{FF2B5EF4-FFF2-40B4-BE49-F238E27FC236}">
                <a16:creationId xmlns:a16="http://schemas.microsoft.com/office/drawing/2014/main" id="{782295C0-C0D3-4EAD-A0E5-CFB34948E24F}"/>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E77753D-158A-436F-8C27-3601CB240301}"/>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20569101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8E747-F9AA-4CF2-B2B0-601DB4DFF42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7428D29-772A-41ED-8F59-D26301F8F940}"/>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4" name="頁尾版面配置區 3">
            <a:extLst>
              <a:ext uri="{FF2B5EF4-FFF2-40B4-BE49-F238E27FC236}">
                <a16:creationId xmlns:a16="http://schemas.microsoft.com/office/drawing/2014/main" id="{6FE7F972-D2E4-464F-98C7-694CE0DB94D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93222A2-D0E6-44B9-A975-0C17562C56ED}"/>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19675817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3468A43-AA3B-42CC-9AFF-4A25258BC322}"/>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3" name="頁尾版面配置區 2">
            <a:extLst>
              <a:ext uri="{FF2B5EF4-FFF2-40B4-BE49-F238E27FC236}">
                <a16:creationId xmlns:a16="http://schemas.microsoft.com/office/drawing/2014/main" id="{3B72E9AD-074E-4DCC-B733-75E863744E0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CDB1D2D-D894-487B-B1A5-991DB95BD736}"/>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553728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F33E1B-B27A-4EC8-8DD0-A1739EEC8E98}"/>
              </a:ext>
            </a:extLst>
          </p:cNvPr>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10A70FDD-BCBE-4D72-B48B-298A75FE38AB}"/>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FB06AC5-DCFF-4D51-ABBA-5EE78CA1F644}"/>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0F70DA7-FBD4-4C1A-A4BE-402F13551635}"/>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6" name="頁尾版面配置區 5">
            <a:extLst>
              <a:ext uri="{FF2B5EF4-FFF2-40B4-BE49-F238E27FC236}">
                <a16:creationId xmlns:a16="http://schemas.microsoft.com/office/drawing/2014/main" id="{C0AC4216-9EF4-4170-B2B4-8BFCC2B6BFB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3F2D031-032B-4BC0-83C1-73AF628181EF}"/>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261130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24F2AF-EF22-4160-9D22-027D7BC876F1}"/>
              </a:ext>
            </a:extLst>
          </p:cNvPr>
          <p:cNvSpPr>
            <a:spLocks noGrp="1"/>
          </p:cNvSpPr>
          <p:nvPr>
            <p:ph type="title"/>
          </p:nvPr>
        </p:nvSpPr>
        <p:spPr>
          <a:xfrm>
            <a:off x="839790" y="457200"/>
            <a:ext cx="3932236"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01DFA78-F82B-4096-BF21-E4CB77AAF33E}"/>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zh-TW" altLang="en-US"/>
          </a:p>
        </p:txBody>
      </p:sp>
      <p:sp>
        <p:nvSpPr>
          <p:cNvPr id="4" name="文字版面配置區 3">
            <a:extLst>
              <a:ext uri="{FF2B5EF4-FFF2-40B4-BE49-F238E27FC236}">
                <a16:creationId xmlns:a16="http://schemas.microsoft.com/office/drawing/2014/main" id="{CC79A489-8019-4A99-A0A4-931E603FC297}"/>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3C1461B-C80C-42E7-A42D-7AFEDF180942}"/>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6" name="頁尾版面配置區 5">
            <a:extLst>
              <a:ext uri="{FF2B5EF4-FFF2-40B4-BE49-F238E27FC236}">
                <a16:creationId xmlns:a16="http://schemas.microsoft.com/office/drawing/2014/main" id="{6C40AD33-F8DA-49E1-BDF0-8FBD0E3DE55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7D5E3BF-E84F-49EC-8A06-F7B6A55D4D0C}"/>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3749618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6ACEC7-E6E5-40FF-AC49-4E0B3EDD1863}"/>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9F53CE9-FA45-4B60-A338-3B40CCA4090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2862362-B58E-4512-8CD6-207FEBB4D41A}"/>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9D1A98C9-92CD-46CC-AB84-9BC6A05A5D8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60C2338-6FC7-425E-A20E-B4D25C35A5D9}"/>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239768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ABD4A99-63C1-41A7-9811-E6FF2574435D}"/>
              </a:ext>
            </a:extLst>
          </p:cNvPr>
          <p:cNvSpPr>
            <a:spLocks noGrp="1"/>
          </p:cNvSpPr>
          <p:nvPr>
            <p:ph type="title" orient="vert"/>
          </p:nvPr>
        </p:nvSpPr>
        <p:spPr>
          <a:xfrm>
            <a:off x="8724899"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0138E713-F171-49E4-B2F0-4828DB54B053}"/>
              </a:ext>
            </a:extLst>
          </p:cNvPr>
          <p:cNvSpPr>
            <a:spLocks noGrp="1"/>
          </p:cNvSpPr>
          <p:nvPr>
            <p:ph type="body" orient="vert" idx="1"/>
          </p:nvPr>
        </p:nvSpPr>
        <p:spPr>
          <a:xfrm>
            <a:off x="838199"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AFBCDDE-5405-45D8-BBE5-73C3C24DAD62}"/>
              </a:ext>
            </a:extLst>
          </p:cNvPr>
          <p:cNvSpPr>
            <a:spLocks noGrp="1"/>
          </p:cNvSpPr>
          <p:nvPr>
            <p:ph type="dt" sz="half" idx="10"/>
          </p:nvPr>
        </p:nvSpPr>
        <p:spPr/>
        <p:txBody>
          <a:body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DDB8DE7B-81F5-499C-BA6C-F0C5B18EE2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38CF495-D60D-432A-9DEB-1E4A0A86FA2F}"/>
              </a:ext>
            </a:extLst>
          </p:cNvPr>
          <p:cNvSpPr>
            <a:spLocks noGrp="1"/>
          </p:cNvSpPr>
          <p:nvPr>
            <p:ph type="sldNum" sz="quarter" idx="12"/>
          </p:nvPr>
        </p:nvSpPr>
        <p:spPr/>
        <p:txBody>
          <a:body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1690856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2021/12/18</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2021/12/18</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sv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20" Type="http://schemas.openxmlformats.org/officeDocument/2006/relationships/image" Target="../media/image8.sv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7.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8.svg"/><Relationship Id="rId2" Type="http://schemas.openxmlformats.org/officeDocument/2006/relationships/slideLayout" Target="../slideLayouts/slideLayout29.xml"/><Relationship Id="rId16"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6.sv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2021/12/18</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4" name="Group 23">
            <a:extLst>
              <a:ext uri="{FF2B5EF4-FFF2-40B4-BE49-F238E27FC236}">
                <a16:creationId xmlns:a16="http://schemas.microsoft.com/office/drawing/2014/main" id="{7E0C26A7-D07A-4A63-950C-EF363786DE0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5038D9E2-0CC9-4CC1-9D12-3F045EB690D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CF00549-ABE3-4B6C-89A8-5EC1AFAB0519}"/>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6D71C108-AF65-4D3D-82B8-6F5D65EB5C72}"/>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3EB4B6B0-8A4C-4E91-9FC3-B89139035063}"/>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1EDFBA2-99CA-41D5-9AEE-64522D09DDF1}"/>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45A21244-5D4C-4377-9596-3FBD44698E69}"/>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93224BEB-82BA-42DB-A59B-FC4A7256ABE0}"/>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C0A69C38-0B4E-4DD9-99B4-E883AB83FD62}"/>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2021/12/18</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6" name="Group 25">
            <a:extLst>
              <a:ext uri="{FF2B5EF4-FFF2-40B4-BE49-F238E27FC236}">
                <a16:creationId xmlns:a16="http://schemas.microsoft.com/office/drawing/2014/main" id="{D3E6B800-C29E-4404-BBFE-5A9960BF76C1}"/>
              </a:ext>
            </a:extLst>
          </p:cNvPr>
          <p:cNvGrpSpPr>
            <a:grpSpLocks noChangeAspect="1"/>
          </p:cNvGrpSpPr>
          <p:nvPr userDrawn="1"/>
        </p:nvGrpSpPr>
        <p:grpSpPr>
          <a:xfrm>
            <a:off x="8778240" y="167614"/>
            <a:ext cx="3092103" cy="365760"/>
            <a:chOff x="8778240" y="167615"/>
            <a:chExt cx="3326674" cy="393507"/>
          </a:xfrm>
        </p:grpSpPr>
        <p:pic>
          <p:nvPicPr>
            <p:cNvPr id="27" name="圖形 12">
              <a:extLst>
                <a:ext uri="{FF2B5EF4-FFF2-40B4-BE49-F238E27FC236}">
                  <a16:creationId xmlns:a16="http://schemas.microsoft.com/office/drawing/2014/main" id="{83BE1E8C-BCCF-427B-97B2-0625BFFC35D9}"/>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106704" y="264478"/>
              <a:ext cx="794439" cy="296644"/>
            </a:xfrm>
            <a:prstGeom prst="rect">
              <a:avLst/>
            </a:prstGeom>
          </p:spPr>
        </p:pic>
        <p:grpSp>
          <p:nvGrpSpPr>
            <p:cNvPr id="28" name="圖形 18">
              <a:extLst>
                <a:ext uri="{FF2B5EF4-FFF2-40B4-BE49-F238E27FC236}">
                  <a16:creationId xmlns:a16="http://schemas.microsoft.com/office/drawing/2014/main" id="{A8F779A2-25A1-4899-8379-A0D9D45CFEE8}"/>
                </a:ext>
              </a:extLst>
            </p:cNvPr>
            <p:cNvGrpSpPr>
              <a:grpSpLocks noChangeAspect="1"/>
            </p:cNvGrpSpPr>
            <p:nvPr/>
          </p:nvGrpSpPr>
          <p:grpSpPr>
            <a:xfrm>
              <a:off x="8778240" y="237288"/>
              <a:ext cx="1168714" cy="249074"/>
              <a:chOff x="3489959" y="2886075"/>
              <a:chExt cx="5126354" cy="1092517"/>
            </a:xfrm>
          </p:grpSpPr>
          <p:sp>
            <p:nvSpPr>
              <p:cNvPr id="30" name="手繪多邊形: 圖案 20">
                <a:extLst>
                  <a:ext uri="{FF2B5EF4-FFF2-40B4-BE49-F238E27FC236}">
                    <a16:creationId xmlns:a16="http://schemas.microsoft.com/office/drawing/2014/main" id="{C5FE79FF-B9FA-4F36-A17F-B043E74D02D7}"/>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31" name="手繪多邊形: 圖案 21">
                <a:extLst>
                  <a:ext uri="{FF2B5EF4-FFF2-40B4-BE49-F238E27FC236}">
                    <a16:creationId xmlns:a16="http://schemas.microsoft.com/office/drawing/2014/main" id="{3F6B5B1C-D3FB-461B-8091-0999F4732DBF}"/>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32" name="手繪多邊形: 圖案 22">
                <a:extLst>
                  <a:ext uri="{FF2B5EF4-FFF2-40B4-BE49-F238E27FC236}">
                    <a16:creationId xmlns:a16="http://schemas.microsoft.com/office/drawing/2014/main" id="{1E864057-D358-4DCE-9836-1BADF74A28FC}"/>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33" name="手繪多邊形: 圖案 23">
                <a:extLst>
                  <a:ext uri="{FF2B5EF4-FFF2-40B4-BE49-F238E27FC236}">
                    <a16:creationId xmlns:a16="http://schemas.microsoft.com/office/drawing/2014/main" id="{4D7E86F6-0FAF-4CB4-B874-8FC0C10D5FC2}"/>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34" name="手繪多邊形: 圖案 24">
                <a:extLst>
                  <a:ext uri="{FF2B5EF4-FFF2-40B4-BE49-F238E27FC236}">
                    <a16:creationId xmlns:a16="http://schemas.microsoft.com/office/drawing/2014/main" id="{966809C7-6318-48AC-A023-B4FCA8D3C4B2}"/>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29" name="Graphic 28">
              <a:extLst>
                <a:ext uri="{FF2B5EF4-FFF2-40B4-BE49-F238E27FC236}">
                  <a16:creationId xmlns:a16="http://schemas.microsoft.com/office/drawing/2014/main" id="{69E5DED5-987C-490A-8775-FF4EDE848FE1}"/>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3" r:id="rId14"/>
    <p:sldLayoutId id="2147483702"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2021/12/18</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15" name="Group 14">
            <a:extLst>
              <a:ext uri="{FF2B5EF4-FFF2-40B4-BE49-F238E27FC236}">
                <a16:creationId xmlns:a16="http://schemas.microsoft.com/office/drawing/2014/main" id="{74A76586-3DDC-4B3B-B652-6F0A99A671C9}"/>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4CB81548-5AE0-48B5-82F0-C15F9F08B58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A20081CA-5F1C-4C8C-8481-8DE9DBE618E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445D8E61-1913-4F31-A0C3-23083B70A06C}"/>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A4411150-2791-4820-8BCA-2A3B6A6F675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3A1F4B5-390F-4542-9B65-4231BE278EAD}"/>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C11403E2-1D71-4728-948C-796209CAF14D}"/>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13A9C4A2-EDCC-4513-A92D-7C710F0CA72F}"/>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3822BB70-FE34-410C-AF99-527377C587D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513A0FF-39EC-4A19-99B4-2B6395449724}"/>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A675F1D-CEF1-4BEA-B543-7B3597F403B2}"/>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B7EBDFD-BD76-4960-903F-D7E3F553EC7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9CD622-9658-4B3F-A312-2DCC12564570}" type="datetimeFigureOut">
              <a:rPr lang="zh-TW" altLang="en-US" smtClean="0"/>
              <a:t>2021/12/18</a:t>
            </a:fld>
            <a:endParaRPr lang="zh-TW" altLang="en-US"/>
          </a:p>
        </p:txBody>
      </p:sp>
      <p:sp>
        <p:nvSpPr>
          <p:cNvPr id="5" name="頁尾版面配置區 4">
            <a:extLst>
              <a:ext uri="{FF2B5EF4-FFF2-40B4-BE49-F238E27FC236}">
                <a16:creationId xmlns:a16="http://schemas.microsoft.com/office/drawing/2014/main" id="{DE47F9CB-169D-4AE7-A1AC-54D98CD1D031}"/>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54664D1-8633-4948-A100-3E041A7E0055}"/>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6DAA12-DE7E-4C7F-82FF-B5B042FCC455}" type="slidenum">
              <a:rPr lang="zh-TW" altLang="en-US" smtClean="0"/>
              <a:t>‹#›</a:t>
            </a:fld>
            <a:endParaRPr lang="zh-TW" altLang="en-US"/>
          </a:p>
        </p:txBody>
      </p:sp>
    </p:spTree>
    <p:extLst>
      <p:ext uri="{BB962C8B-B14F-4D97-AF65-F5344CB8AC3E}">
        <p14:creationId xmlns:p14="http://schemas.microsoft.com/office/powerpoint/2010/main" val="2101710513"/>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zh-TW"/>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microsoft.com/zh-tw/azure/architecture/patterns/event-sourcin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ettoday.net/news/20161211/827749.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lumns.chicken-house.net/about/"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facebook.com/andrew.blog.0928/posts/848315655543714?__cft__%5b0%5d=AZVZVNEsfplt68K9Uj5ZcOBhklVCEgWO6fQzUi9GqAmNZ-bR71rNQ72eQgMRwKs6dUMXzmpHvKH3uqcx0w1DnWYs9nAKRJIaqoCOJfwbulhtsr3MjPxA02pvPQ7K_XsS7d8&amp;__tn__=%2CO%2CP-R"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NEventStore/NEventStore" TargetMode="External"/><Relationship Id="rId7" Type="http://schemas.openxmlformats.org/officeDocument/2006/relationships/hyperlink" Target="https://github.com/codenotary/immudb" TargetMode="External"/><Relationship Id="rId2" Type="http://schemas.openxmlformats.org/officeDocument/2006/relationships/hyperlink" Target="https://github.com/jbogard/MediatR" TargetMode="External"/><Relationship Id="rId1" Type="http://schemas.openxmlformats.org/officeDocument/2006/relationships/slideLayout" Target="../slideLayouts/slideLayout2.xml"/><Relationship Id="rId6" Type="http://schemas.openxmlformats.org/officeDocument/2006/relationships/hyperlink" Target="https://stackoverflow.com/questions/7065045/using-an-rdbms-as-event-sourcing-storage" TargetMode="External"/><Relationship Id="rId5" Type="http://schemas.openxmlformats.org/officeDocument/2006/relationships/hyperlink" Target="https://www.eventstore.com/" TargetMode="External"/><Relationship Id="rId4" Type="http://schemas.openxmlformats.org/officeDocument/2006/relationships/hyperlink" Target="https://github.com/pjvds/ncqr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1.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C18D7C-A68B-4AE7-BB83-626FF5FBD153}"/>
              </a:ext>
            </a:extLst>
          </p:cNvPr>
          <p:cNvSpPr>
            <a:spLocks noGrp="1"/>
          </p:cNvSpPr>
          <p:nvPr>
            <p:ph type="title"/>
          </p:nvPr>
        </p:nvSpPr>
        <p:spPr/>
        <p:txBody>
          <a:bodyPr/>
          <a:lstStyle/>
          <a:p>
            <a:r>
              <a:rPr lang="en-US" altLang="zh-TW" dirty="0"/>
              <a:t>Google </a:t>
            </a:r>
            <a:r>
              <a:rPr lang="zh-TW" altLang="en-US" dirty="0"/>
              <a:t>改變了什麼</a:t>
            </a:r>
            <a:r>
              <a:rPr lang="en-US" altLang="zh-TW" dirty="0"/>
              <a:t>?</a:t>
            </a:r>
            <a:endParaRPr lang="zh-TW" altLang="en-US" dirty="0"/>
          </a:p>
        </p:txBody>
      </p:sp>
      <p:sp>
        <p:nvSpPr>
          <p:cNvPr id="3" name="內容版面配置區 2">
            <a:extLst>
              <a:ext uri="{FF2B5EF4-FFF2-40B4-BE49-F238E27FC236}">
                <a16:creationId xmlns:a16="http://schemas.microsoft.com/office/drawing/2014/main" id="{967AD3A2-5B6F-4AD0-AFF4-7EF4AF14E79E}"/>
              </a:ext>
            </a:extLst>
          </p:cNvPr>
          <p:cNvSpPr>
            <a:spLocks noGrp="1"/>
          </p:cNvSpPr>
          <p:nvPr>
            <p:ph idx="1"/>
          </p:nvPr>
        </p:nvSpPr>
        <p:spPr/>
        <p:txBody>
          <a:bodyPr>
            <a:normAutofit/>
          </a:bodyPr>
          <a:lstStyle/>
          <a:p>
            <a:pPr marL="0" indent="0">
              <a:buNone/>
            </a:pPr>
            <a:r>
              <a:rPr lang="zh-TW" altLang="en-US" b="1" dirty="0"/>
              <a:t>出發點</a:t>
            </a:r>
            <a:r>
              <a:rPr lang="en-US" altLang="zh-TW" b="1" dirty="0"/>
              <a:t>: </a:t>
            </a:r>
            <a:r>
              <a:rPr lang="zh-TW" altLang="en-US" b="1" dirty="0"/>
              <a:t>如果資料量已經突破單一企業內部的規模</a:t>
            </a:r>
            <a:r>
              <a:rPr lang="en-US" altLang="zh-TW" dirty="0"/>
              <a:t>…</a:t>
            </a:r>
          </a:p>
          <a:p>
            <a:r>
              <a:rPr lang="zh-TW" altLang="en-US" dirty="0"/>
              <a:t>當 </a:t>
            </a:r>
            <a:r>
              <a:rPr lang="en-US" altLang="zh-TW" dirty="0"/>
              <a:t>Scale Out </a:t>
            </a:r>
            <a:r>
              <a:rPr lang="zh-TW" altLang="en-US" dirty="0"/>
              <a:t>已經是無可避免的</a:t>
            </a:r>
            <a:endParaRPr lang="en-US" altLang="zh-TW" dirty="0"/>
          </a:p>
          <a:p>
            <a:r>
              <a:rPr lang="zh-TW" altLang="en-US" dirty="0"/>
              <a:t>單靠硬體提高可靠度是沒有用的 </a:t>
            </a:r>
            <a:br>
              <a:rPr lang="en-US" altLang="zh-TW" dirty="0"/>
            </a:br>
            <a:r>
              <a:rPr lang="en-US" altLang="zh-TW" sz="1600" dirty="0"/>
              <a:t>(</a:t>
            </a:r>
            <a:r>
              <a:rPr lang="zh-TW" altLang="en-US" sz="1600" dirty="0"/>
              <a:t>就算可靠度再高</a:t>
            </a:r>
            <a:r>
              <a:rPr lang="en-US" altLang="zh-TW" sz="1600" dirty="0"/>
              <a:t>, </a:t>
            </a:r>
            <a:r>
              <a:rPr lang="zh-TW" altLang="en-US" sz="1600" dirty="0"/>
              <a:t>乘上機器數量還是不夠</a:t>
            </a:r>
            <a:r>
              <a:rPr lang="en-US" altLang="zh-TW" sz="1600" dirty="0"/>
              <a:t>)</a:t>
            </a:r>
          </a:p>
          <a:p>
            <a:endParaRPr lang="en-US" altLang="zh-TW" dirty="0"/>
          </a:p>
          <a:p>
            <a:pPr marL="0" indent="0">
              <a:buNone/>
            </a:pPr>
            <a:r>
              <a:rPr lang="zh-TW" altLang="en-US" b="1" dirty="0"/>
              <a:t>出發點</a:t>
            </a:r>
            <a:r>
              <a:rPr lang="en-US" altLang="zh-TW" b="1" dirty="0"/>
              <a:t>:</a:t>
            </a:r>
            <a:r>
              <a:rPr lang="zh-TW" altLang="en-US" b="1" dirty="0"/>
              <a:t> 如果服務要求 </a:t>
            </a:r>
            <a:r>
              <a:rPr lang="en-US" altLang="zh-TW" b="1" dirty="0"/>
              <a:t>7x24 </a:t>
            </a:r>
            <a:r>
              <a:rPr lang="zh-TW" altLang="en-US" b="1" dirty="0"/>
              <a:t>是基本，而且都要即時回應</a:t>
            </a:r>
            <a:r>
              <a:rPr lang="en-US" altLang="zh-TW" dirty="0"/>
              <a:t>…</a:t>
            </a:r>
          </a:p>
          <a:p>
            <a:r>
              <a:rPr lang="zh-TW" altLang="en-US" dirty="0"/>
              <a:t>你不再有時間批次處理</a:t>
            </a:r>
            <a:r>
              <a:rPr lang="en-US" altLang="zh-TW" dirty="0"/>
              <a:t>… </a:t>
            </a:r>
          </a:p>
          <a:p>
            <a:r>
              <a:rPr lang="zh-TW" altLang="en-US" dirty="0"/>
              <a:t>能處理的時間空檔有限，然而要處理的資料卻無上限</a:t>
            </a:r>
            <a:r>
              <a:rPr lang="en-US" altLang="zh-TW" dirty="0"/>
              <a:t>…</a:t>
            </a:r>
          </a:p>
          <a:p>
            <a:r>
              <a:rPr lang="zh-TW" altLang="en-US" dirty="0"/>
              <a:t>資料越來越多，查詢卻要求越來越即時</a:t>
            </a:r>
            <a:r>
              <a:rPr lang="en-US" altLang="zh-TW" dirty="0"/>
              <a:t>…</a:t>
            </a:r>
          </a:p>
        </p:txBody>
      </p:sp>
    </p:spTree>
    <p:extLst>
      <p:ext uri="{BB962C8B-B14F-4D97-AF65-F5344CB8AC3E}">
        <p14:creationId xmlns:p14="http://schemas.microsoft.com/office/powerpoint/2010/main" val="38861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42789-E8C0-49C2-91AA-7028D76A5333}"/>
              </a:ext>
            </a:extLst>
          </p:cNvPr>
          <p:cNvSpPr>
            <a:spLocks noGrp="1"/>
          </p:cNvSpPr>
          <p:nvPr>
            <p:ph type="title"/>
          </p:nvPr>
        </p:nvSpPr>
        <p:spPr/>
        <p:txBody>
          <a:bodyPr/>
          <a:lstStyle/>
          <a:p>
            <a:r>
              <a:rPr lang="en-US" altLang="zh-TW" dirty="0"/>
              <a:t>Google </a:t>
            </a:r>
            <a:r>
              <a:rPr lang="zh-TW" altLang="en-US" dirty="0"/>
              <a:t>改變了什麼</a:t>
            </a:r>
            <a:r>
              <a:rPr lang="en-US" altLang="zh-TW" dirty="0"/>
              <a:t>? (</a:t>
            </a:r>
            <a:r>
              <a:rPr lang="zh-TW" altLang="en-US" dirty="0"/>
              <a:t>續</a:t>
            </a:r>
            <a:r>
              <a:rPr lang="en-US" altLang="zh-TW" dirty="0"/>
              <a:t>)</a:t>
            </a:r>
            <a:endParaRPr lang="zh-TW" altLang="en-US" dirty="0"/>
          </a:p>
        </p:txBody>
      </p:sp>
      <p:sp>
        <p:nvSpPr>
          <p:cNvPr id="3" name="內容版面配置區 2">
            <a:extLst>
              <a:ext uri="{FF2B5EF4-FFF2-40B4-BE49-F238E27FC236}">
                <a16:creationId xmlns:a16="http://schemas.microsoft.com/office/drawing/2014/main" id="{5D60E260-10F0-48B3-8B1E-4CAC6F4D6851}"/>
              </a:ext>
            </a:extLst>
          </p:cNvPr>
          <p:cNvSpPr>
            <a:spLocks noGrp="1"/>
          </p:cNvSpPr>
          <p:nvPr>
            <p:ph idx="1"/>
          </p:nvPr>
        </p:nvSpPr>
        <p:spPr/>
        <p:txBody>
          <a:bodyPr>
            <a:normAutofit fontScale="77500" lnSpcReduction="20000"/>
          </a:bodyPr>
          <a:lstStyle/>
          <a:p>
            <a:r>
              <a:rPr lang="zh-TW" altLang="en-US" dirty="0"/>
              <a:t>直接在</a:t>
            </a:r>
            <a:r>
              <a:rPr lang="zh-TW" altLang="en-US" b="1" dirty="0"/>
              <a:t>系統層級 </a:t>
            </a:r>
            <a:r>
              <a:rPr lang="en-US" altLang="zh-TW" b="1" dirty="0"/>
              <a:t>(</a:t>
            </a:r>
            <a:r>
              <a:rPr lang="zh-TW" altLang="en-US" b="1" dirty="0"/>
              <a:t>軟體架構</a:t>
            </a:r>
            <a:r>
              <a:rPr lang="en-US" altLang="zh-TW" b="1" dirty="0"/>
              <a:t>) </a:t>
            </a:r>
            <a:r>
              <a:rPr lang="zh-TW" altLang="en-US" b="1" dirty="0"/>
              <a:t>就面對數量級的問題</a:t>
            </a:r>
            <a:r>
              <a:rPr lang="zh-TW" altLang="en-US" dirty="0"/>
              <a:t>，降低對硬體的可靠度依賴</a:t>
            </a:r>
            <a:endParaRPr lang="en-US" altLang="zh-TW" dirty="0"/>
          </a:p>
          <a:p>
            <a:r>
              <a:rPr lang="zh-TW" altLang="en-US" dirty="0"/>
              <a:t>開始</a:t>
            </a:r>
            <a:r>
              <a:rPr lang="zh-TW" altLang="en-US" b="1" dirty="0"/>
              <a:t>重新思考 </a:t>
            </a:r>
            <a:r>
              <a:rPr lang="en-US" altLang="zh-TW" b="1" dirty="0"/>
              <a:t>server </a:t>
            </a:r>
            <a:r>
              <a:rPr lang="zh-TW" altLang="en-US" b="1" dirty="0"/>
              <a:t>的設計</a:t>
            </a:r>
            <a:r>
              <a:rPr lang="en-US" altLang="zh-TW" dirty="0"/>
              <a:t>:</a:t>
            </a:r>
            <a:r>
              <a:rPr lang="zh-TW" altLang="en-US" dirty="0"/>
              <a:t> </a:t>
            </a:r>
            <a:endParaRPr lang="en-US" altLang="zh-TW" dirty="0"/>
          </a:p>
          <a:p>
            <a:pPr lvl="1"/>
            <a:r>
              <a:rPr lang="zh-TW" altLang="en-US" dirty="0"/>
              <a:t>內建電池 </a:t>
            </a:r>
            <a:r>
              <a:rPr lang="en-US" altLang="zh-TW" dirty="0"/>
              <a:t>vs UPS</a:t>
            </a:r>
            <a:r>
              <a:rPr lang="zh-TW" altLang="en-US" dirty="0"/>
              <a:t> </a:t>
            </a:r>
            <a:r>
              <a:rPr lang="en-US" altLang="zh-TW" dirty="0"/>
              <a:t>(</a:t>
            </a:r>
            <a:r>
              <a:rPr lang="zh-TW" altLang="en-US" dirty="0"/>
              <a:t>備載難計算</a:t>
            </a:r>
            <a:r>
              <a:rPr lang="en-US" altLang="zh-TW" dirty="0"/>
              <a:t>, </a:t>
            </a:r>
            <a:r>
              <a:rPr lang="zh-TW" altLang="en-US" dirty="0"/>
              <a:t>省去交流直流轉換 </a:t>
            </a:r>
            <a:r>
              <a:rPr lang="en-US" altLang="zh-TW" dirty="0"/>
              <a:t>… )</a:t>
            </a:r>
          </a:p>
          <a:p>
            <a:pPr lvl="1"/>
            <a:r>
              <a:rPr lang="zh-TW" altLang="en-US" dirty="0"/>
              <a:t>基本 </a:t>
            </a:r>
            <a:r>
              <a:rPr lang="en-US" altLang="zh-TW" dirty="0"/>
              <a:t>RAID1 vs </a:t>
            </a:r>
            <a:r>
              <a:rPr lang="zh-TW" altLang="en-US" dirty="0"/>
              <a:t>高階控制器</a:t>
            </a:r>
            <a:r>
              <a:rPr lang="en-US" altLang="zh-TW" dirty="0"/>
              <a:t>, </a:t>
            </a:r>
          </a:p>
          <a:p>
            <a:pPr lvl="1"/>
            <a:r>
              <a:rPr lang="zh-TW" altLang="en-US" dirty="0"/>
              <a:t>維修硬體 </a:t>
            </a:r>
            <a:r>
              <a:rPr lang="en-US" altLang="zh-TW" dirty="0"/>
              <a:t>vs </a:t>
            </a:r>
            <a:r>
              <a:rPr lang="zh-TW" altLang="en-US" dirty="0"/>
              <a:t>整機更換</a:t>
            </a:r>
            <a:endParaRPr lang="en-US" altLang="zh-TW" dirty="0"/>
          </a:p>
          <a:p>
            <a:r>
              <a:rPr lang="zh-TW" altLang="en-US" b="1" dirty="0"/>
              <a:t>資料的處理</a:t>
            </a:r>
            <a:r>
              <a:rPr lang="en-US" altLang="zh-TW" b="1" dirty="0"/>
              <a:t>: </a:t>
            </a:r>
            <a:r>
              <a:rPr lang="zh-TW" altLang="en-US" b="1" dirty="0"/>
              <a:t>運算貼近資料</a:t>
            </a:r>
            <a:r>
              <a:rPr lang="zh-TW" altLang="en-US" dirty="0"/>
              <a:t>，而不是資料貼近運算</a:t>
            </a:r>
            <a:endParaRPr lang="en-US" altLang="zh-TW" dirty="0"/>
          </a:p>
          <a:p>
            <a:pPr lvl="1"/>
            <a:r>
              <a:rPr lang="en-US" altLang="zh-TW" dirty="0"/>
              <a:t>(</a:t>
            </a:r>
            <a:r>
              <a:rPr lang="zh-TW" altLang="en-US" dirty="0"/>
              <a:t> </a:t>
            </a:r>
            <a:r>
              <a:rPr lang="en-US" altLang="zh-TW" dirty="0"/>
              <a:t>I/O</a:t>
            </a:r>
            <a:r>
              <a:rPr lang="zh-TW" altLang="en-US" dirty="0"/>
              <a:t> 在資料量大時會變成瓶頸，比運算還難擴充；運算派到資料附近執行，資料先以最適合查詢的方式儲存 </a:t>
            </a:r>
            <a:r>
              <a:rPr lang="en-US" altLang="zh-TW" dirty="0"/>
              <a:t>)</a:t>
            </a:r>
          </a:p>
          <a:p>
            <a:r>
              <a:rPr lang="zh-TW" altLang="en-US" b="1" dirty="0"/>
              <a:t>資料會以將來使用的方式，在寫入時就儲存好</a:t>
            </a:r>
            <a:r>
              <a:rPr lang="zh-TW" altLang="en-US" dirty="0"/>
              <a:t> </a:t>
            </a:r>
            <a:r>
              <a:rPr lang="en-US" altLang="zh-TW" dirty="0"/>
              <a:t>(</a:t>
            </a:r>
            <a:r>
              <a:rPr lang="zh-TW" altLang="en-US" dirty="0"/>
              <a:t>衍生出最終一致性的應用</a:t>
            </a:r>
            <a:r>
              <a:rPr lang="en-US" altLang="zh-TW" dirty="0"/>
              <a:t>)</a:t>
            </a:r>
          </a:p>
          <a:p>
            <a:pPr lvl="1"/>
            <a:r>
              <a:rPr lang="en-US" altLang="zh-TW" dirty="0"/>
              <a:t>(</a:t>
            </a:r>
            <a:r>
              <a:rPr lang="zh-TW" altLang="en-US" dirty="0"/>
              <a:t>資料量大到不可能即時運算，</a:t>
            </a:r>
            <a:r>
              <a:rPr lang="en-US" altLang="zh-TW" dirty="0"/>
              <a:t>7x24 </a:t>
            </a:r>
            <a:r>
              <a:rPr lang="zh-TW" altLang="en-US" dirty="0"/>
              <a:t>世界級的服務沒有離峰的空檔來進行批次作業</a:t>
            </a:r>
            <a:r>
              <a:rPr lang="en-US" altLang="zh-TW" dirty="0"/>
              <a:t>)</a:t>
            </a:r>
          </a:p>
          <a:p>
            <a:endParaRPr lang="en-US" altLang="zh-TW" dirty="0"/>
          </a:p>
          <a:p>
            <a:pPr marL="0" indent="0">
              <a:buNone/>
            </a:pPr>
            <a:r>
              <a:rPr lang="en-US" altLang="zh-TW" dirty="0"/>
              <a:t>&gt;</a:t>
            </a:r>
            <a:r>
              <a:rPr lang="zh-TW" altLang="en-US" dirty="0"/>
              <a:t> 衍生出 </a:t>
            </a:r>
            <a:r>
              <a:rPr lang="en-US" altLang="zh-TW" dirty="0"/>
              <a:t>Cloud Native / Microservices </a:t>
            </a:r>
            <a:r>
              <a:rPr lang="zh-TW" altLang="en-US" dirty="0"/>
              <a:t>的各種設計理念</a:t>
            </a:r>
            <a:endParaRPr lang="en-US" altLang="zh-TW" dirty="0"/>
          </a:p>
          <a:p>
            <a:pPr marL="0" indent="0">
              <a:buNone/>
            </a:pPr>
            <a:r>
              <a:rPr lang="en-US" altLang="zh-TW" dirty="0"/>
              <a:t>&gt;</a:t>
            </a:r>
            <a:r>
              <a:rPr lang="zh-TW" altLang="en-US" dirty="0"/>
              <a:t> 分散式 </a:t>
            </a:r>
            <a:r>
              <a:rPr lang="en-US" altLang="zh-TW" dirty="0"/>
              <a:t>(</a:t>
            </a:r>
            <a:r>
              <a:rPr lang="zh-TW" altLang="en-US" dirty="0"/>
              <a:t>資料</a:t>
            </a:r>
            <a:r>
              <a:rPr lang="en-US" altLang="zh-TW" dirty="0"/>
              <a:t>) </a:t>
            </a:r>
            <a:r>
              <a:rPr lang="zh-TW" altLang="en-US" dirty="0"/>
              <a:t>管理已經是必然要面對的問題</a:t>
            </a:r>
          </a:p>
        </p:txBody>
      </p:sp>
      <p:sp>
        <p:nvSpPr>
          <p:cNvPr id="4" name="矩形: 圓角 3">
            <a:extLst>
              <a:ext uri="{FF2B5EF4-FFF2-40B4-BE49-F238E27FC236}">
                <a16:creationId xmlns:a16="http://schemas.microsoft.com/office/drawing/2014/main" id="{F7FFDFF2-8335-45B0-8188-CC8A047C710F}"/>
              </a:ext>
            </a:extLst>
          </p:cNvPr>
          <p:cNvSpPr/>
          <p:nvPr/>
        </p:nvSpPr>
        <p:spPr>
          <a:xfrm>
            <a:off x="437882" y="4082603"/>
            <a:ext cx="10811814" cy="19447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909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B2457-0CD7-482B-ADEE-AF94044665E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96045C5-7CB1-437B-9062-1D2EB3128D51}"/>
              </a:ext>
            </a:extLst>
          </p:cNvPr>
          <p:cNvSpPr>
            <a:spLocks noGrp="1"/>
          </p:cNvSpPr>
          <p:nvPr>
            <p:ph idx="1"/>
          </p:nvPr>
        </p:nvSpPr>
        <p:spPr/>
        <p:txBody>
          <a:bodyPr/>
          <a:lstStyle/>
          <a:p>
            <a:endParaRPr lang="zh-TW" altLang="en-US"/>
          </a:p>
        </p:txBody>
      </p:sp>
      <p:pic>
        <p:nvPicPr>
          <p:cNvPr id="18434" name="Picture 2">
            <a:extLst>
              <a:ext uri="{FF2B5EF4-FFF2-40B4-BE49-F238E27FC236}">
                <a16:creationId xmlns:a16="http://schemas.microsoft.com/office/drawing/2014/main" id="{04AF3AD5-B57D-4BE8-BD66-2A56B1D0C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1162"/>
            <a:ext cx="6096000" cy="3362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75763D-FB35-46EE-AB8B-F77AA4B6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7362"/>
            <a:ext cx="5867400" cy="334327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C3F79D87-B68E-4143-A12F-749A53D39230}"/>
              </a:ext>
            </a:extLst>
          </p:cNvPr>
          <p:cNvSpPr txBox="1"/>
          <p:nvPr/>
        </p:nvSpPr>
        <p:spPr>
          <a:xfrm>
            <a:off x="6096000" y="6424246"/>
            <a:ext cx="5623142" cy="369332"/>
          </a:xfrm>
          <a:prstGeom prst="rect">
            <a:avLst/>
          </a:prstGeom>
          <a:noFill/>
        </p:spPr>
        <p:txBody>
          <a:bodyPr wrap="none" rtlCol="0">
            <a:spAutoFit/>
          </a:bodyPr>
          <a:lstStyle/>
          <a:p>
            <a:r>
              <a:rPr lang="en-US" altLang="zh-TW" dirty="0"/>
              <a:t>https://showmemoney666.pixnet.net/blog/post/5897362</a:t>
            </a:r>
            <a:endParaRPr lang="zh-TW" altLang="en-US" dirty="0"/>
          </a:p>
        </p:txBody>
      </p:sp>
    </p:spTree>
    <p:extLst>
      <p:ext uri="{BB962C8B-B14F-4D97-AF65-F5344CB8AC3E}">
        <p14:creationId xmlns:p14="http://schemas.microsoft.com/office/powerpoint/2010/main" val="274929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EB77B14F-2488-41E3-8138-75CEBC01579B}"/>
              </a:ext>
            </a:extLst>
          </p:cNvPr>
          <p:cNvSpPr/>
          <p:nvPr/>
        </p:nvSpPr>
        <p:spPr>
          <a:xfrm>
            <a:off x="9907954"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5" name="矩形: 圓角 4">
            <a:extLst>
              <a:ext uri="{FF2B5EF4-FFF2-40B4-BE49-F238E27FC236}">
                <a16:creationId xmlns:a16="http://schemas.microsoft.com/office/drawing/2014/main" id="{4BBA3592-10DB-4EE1-94CB-5F0ACA63D22B}"/>
              </a:ext>
            </a:extLst>
          </p:cNvPr>
          <p:cNvSpPr/>
          <p:nvPr/>
        </p:nvSpPr>
        <p:spPr>
          <a:xfrm>
            <a:off x="9907954"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6" name="矩形: 圓角 5">
            <a:extLst>
              <a:ext uri="{FF2B5EF4-FFF2-40B4-BE49-F238E27FC236}">
                <a16:creationId xmlns:a16="http://schemas.microsoft.com/office/drawing/2014/main" id="{2DA20B80-B66D-4226-9BF2-E89BF1FF9038}"/>
              </a:ext>
            </a:extLst>
          </p:cNvPr>
          <p:cNvSpPr/>
          <p:nvPr/>
        </p:nvSpPr>
        <p:spPr>
          <a:xfrm>
            <a:off x="9907954"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7" name="矩形: 圓角 6">
            <a:extLst>
              <a:ext uri="{FF2B5EF4-FFF2-40B4-BE49-F238E27FC236}">
                <a16:creationId xmlns:a16="http://schemas.microsoft.com/office/drawing/2014/main" id="{02BA8BDB-EA8D-4029-9593-2FC9101E9C07}"/>
              </a:ext>
            </a:extLst>
          </p:cNvPr>
          <p:cNvSpPr/>
          <p:nvPr/>
        </p:nvSpPr>
        <p:spPr>
          <a:xfrm>
            <a:off x="9907954"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8" name="矩形: 圓角 7">
            <a:extLst>
              <a:ext uri="{FF2B5EF4-FFF2-40B4-BE49-F238E27FC236}">
                <a16:creationId xmlns:a16="http://schemas.microsoft.com/office/drawing/2014/main" id="{70B89DAC-FDCC-418F-9701-17DEE72D477A}"/>
              </a:ext>
            </a:extLst>
          </p:cNvPr>
          <p:cNvSpPr/>
          <p:nvPr/>
        </p:nvSpPr>
        <p:spPr>
          <a:xfrm>
            <a:off x="7438292"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9" name="矩形: 圓角 8">
            <a:extLst>
              <a:ext uri="{FF2B5EF4-FFF2-40B4-BE49-F238E27FC236}">
                <a16:creationId xmlns:a16="http://schemas.microsoft.com/office/drawing/2014/main" id="{509A6257-5986-4B8E-A808-285467D7BE6D}"/>
              </a:ext>
            </a:extLst>
          </p:cNvPr>
          <p:cNvSpPr/>
          <p:nvPr/>
        </p:nvSpPr>
        <p:spPr>
          <a:xfrm>
            <a:off x="7438292"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0" name="矩形: 圓角 9">
            <a:extLst>
              <a:ext uri="{FF2B5EF4-FFF2-40B4-BE49-F238E27FC236}">
                <a16:creationId xmlns:a16="http://schemas.microsoft.com/office/drawing/2014/main" id="{E8067133-AEE0-4401-BE83-40DAB252470D}"/>
              </a:ext>
            </a:extLst>
          </p:cNvPr>
          <p:cNvSpPr/>
          <p:nvPr/>
        </p:nvSpPr>
        <p:spPr>
          <a:xfrm>
            <a:off x="7438292"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1" name="矩形: 圓角 10">
            <a:extLst>
              <a:ext uri="{FF2B5EF4-FFF2-40B4-BE49-F238E27FC236}">
                <a16:creationId xmlns:a16="http://schemas.microsoft.com/office/drawing/2014/main" id="{185E5BF6-3AC3-4926-BF66-5D3517212F41}"/>
              </a:ext>
            </a:extLst>
          </p:cNvPr>
          <p:cNvSpPr/>
          <p:nvPr/>
        </p:nvSpPr>
        <p:spPr>
          <a:xfrm>
            <a:off x="7438292"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2" name="矩形: 圓角 11">
            <a:extLst>
              <a:ext uri="{FF2B5EF4-FFF2-40B4-BE49-F238E27FC236}">
                <a16:creationId xmlns:a16="http://schemas.microsoft.com/office/drawing/2014/main" id="{7A950FBC-A269-4CD8-AB77-FDBE7C0FB24D}"/>
              </a:ext>
            </a:extLst>
          </p:cNvPr>
          <p:cNvSpPr/>
          <p:nvPr/>
        </p:nvSpPr>
        <p:spPr>
          <a:xfrm>
            <a:off x="4968630"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3" name="矩形: 圓角 12">
            <a:extLst>
              <a:ext uri="{FF2B5EF4-FFF2-40B4-BE49-F238E27FC236}">
                <a16:creationId xmlns:a16="http://schemas.microsoft.com/office/drawing/2014/main" id="{16942056-70A2-4702-AB57-93A25694B838}"/>
              </a:ext>
            </a:extLst>
          </p:cNvPr>
          <p:cNvSpPr/>
          <p:nvPr/>
        </p:nvSpPr>
        <p:spPr>
          <a:xfrm>
            <a:off x="4968630"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4" name="矩形: 圓角 13">
            <a:extLst>
              <a:ext uri="{FF2B5EF4-FFF2-40B4-BE49-F238E27FC236}">
                <a16:creationId xmlns:a16="http://schemas.microsoft.com/office/drawing/2014/main" id="{01868A86-3FA3-437F-9B7F-05B94D039B28}"/>
              </a:ext>
            </a:extLst>
          </p:cNvPr>
          <p:cNvSpPr/>
          <p:nvPr/>
        </p:nvSpPr>
        <p:spPr>
          <a:xfrm>
            <a:off x="4968630"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5" name="矩形: 圓角 14">
            <a:extLst>
              <a:ext uri="{FF2B5EF4-FFF2-40B4-BE49-F238E27FC236}">
                <a16:creationId xmlns:a16="http://schemas.microsoft.com/office/drawing/2014/main" id="{310B7634-507F-4CEE-A435-80F11A4D30A4}"/>
              </a:ext>
            </a:extLst>
          </p:cNvPr>
          <p:cNvSpPr/>
          <p:nvPr/>
        </p:nvSpPr>
        <p:spPr>
          <a:xfrm>
            <a:off x="4968630"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6" name="矩形: 圓角 15">
            <a:extLst>
              <a:ext uri="{FF2B5EF4-FFF2-40B4-BE49-F238E27FC236}">
                <a16:creationId xmlns:a16="http://schemas.microsoft.com/office/drawing/2014/main" id="{6059907A-2DBC-4966-BA25-FF10ECD073A7}"/>
              </a:ext>
            </a:extLst>
          </p:cNvPr>
          <p:cNvSpPr/>
          <p:nvPr/>
        </p:nvSpPr>
        <p:spPr>
          <a:xfrm>
            <a:off x="330200"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7" name="矩形: 圓角 16">
            <a:extLst>
              <a:ext uri="{FF2B5EF4-FFF2-40B4-BE49-F238E27FC236}">
                <a16:creationId xmlns:a16="http://schemas.microsoft.com/office/drawing/2014/main" id="{3FBDB3E4-B6A4-403C-BF0D-49FFFF7FEEE6}"/>
              </a:ext>
            </a:extLst>
          </p:cNvPr>
          <p:cNvSpPr/>
          <p:nvPr/>
        </p:nvSpPr>
        <p:spPr>
          <a:xfrm>
            <a:off x="2354384"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9" name="矩形: 圓角 18">
            <a:extLst>
              <a:ext uri="{FF2B5EF4-FFF2-40B4-BE49-F238E27FC236}">
                <a16:creationId xmlns:a16="http://schemas.microsoft.com/office/drawing/2014/main" id="{972D2518-9222-495B-B9DA-3C18E1E42DA9}"/>
              </a:ext>
            </a:extLst>
          </p:cNvPr>
          <p:cNvSpPr/>
          <p:nvPr/>
        </p:nvSpPr>
        <p:spPr>
          <a:xfrm>
            <a:off x="330200"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0" name="矩形: 圓角 19">
            <a:extLst>
              <a:ext uri="{FF2B5EF4-FFF2-40B4-BE49-F238E27FC236}">
                <a16:creationId xmlns:a16="http://schemas.microsoft.com/office/drawing/2014/main" id="{3A4AAD8A-AE2C-4971-966E-AABFB3C923BD}"/>
              </a:ext>
            </a:extLst>
          </p:cNvPr>
          <p:cNvSpPr/>
          <p:nvPr/>
        </p:nvSpPr>
        <p:spPr>
          <a:xfrm>
            <a:off x="2354384"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1" name="矩形: 圓角 20">
            <a:extLst>
              <a:ext uri="{FF2B5EF4-FFF2-40B4-BE49-F238E27FC236}">
                <a16:creationId xmlns:a16="http://schemas.microsoft.com/office/drawing/2014/main" id="{808F2EB1-E3F2-49C8-A9E2-A46D45C575C3}"/>
              </a:ext>
            </a:extLst>
          </p:cNvPr>
          <p:cNvSpPr/>
          <p:nvPr/>
        </p:nvSpPr>
        <p:spPr>
          <a:xfrm>
            <a:off x="330200"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2" name="矩形: 圓角 21">
            <a:extLst>
              <a:ext uri="{FF2B5EF4-FFF2-40B4-BE49-F238E27FC236}">
                <a16:creationId xmlns:a16="http://schemas.microsoft.com/office/drawing/2014/main" id="{633E3C34-9CD6-47BB-B72B-B1F36583601F}"/>
              </a:ext>
            </a:extLst>
          </p:cNvPr>
          <p:cNvSpPr/>
          <p:nvPr/>
        </p:nvSpPr>
        <p:spPr>
          <a:xfrm>
            <a:off x="2354384"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3" name="矩形: 圓角 22">
            <a:extLst>
              <a:ext uri="{FF2B5EF4-FFF2-40B4-BE49-F238E27FC236}">
                <a16:creationId xmlns:a16="http://schemas.microsoft.com/office/drawing/2014/main" id="{C07CC333-15C5-482B-B9C5-DEDC83FFBC9F}"/>
              </a:ext>
            </a:extLst>
          </p:cNvPr>
          <p:cNvSpPr/>
          <p:nvPr/>
        </p:nvSpPr>
        <p:spPr>
          <a:xfrm>
            <a:off x="2354384"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4" name="矩形: 圓角 23">
            <a:extLst>
              <a:ext uri="{FF2B5EF4-FFF2-40B4-BE49-F238E27FC236}">
                <a16:creationId xmlns:a16="http://schemas.microsoft.com/office/drawing/2014/main" id="{A69AA038-34CA-43D2-9850-EE6EA89861EF}"/>
              </a:ext>
            </a:extLst>
          </p:cNvPr>
          <p:cNvSpPr/>
          <p:nvPr/>
        </p:nvSpPr>
        <p:spPr>
          <a:xfrm>
            <a:off x="330200"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5" name="矩形: 圓角 24">
            <a:extLst>
              <a:ext uri="{FF2B5EF4-FFF2-40B4-BE49-F238E27FC236}">
                <a16:creationId xmlns:a16="http://schemas.microsoft.com/office/drawing/2014/main" id="{A2EBE5D6-6CA2-4A96-B9B2-3C63AFCCD466}"/>
              </a:ext>
            </a:extLst>
          </p:cNvPr>
          <p:cNvSpPr/>
          <p:nvPr/>
        </p:nvSpPr>
        <p:spPr>
          <a:xfrm>
            <a:off x="330200"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6" name="矩形: 圓角 25">
            <a:extLst>
              <a:ext uri="{FF2B5EF4-FFF2-40B4-BE49-F238E27FC236}">
                <a16:creationId xmlns:a16="http://schemas.microsoft.com/office/drawing/2014/main" id="{C6CE2C9F-4067-4CC0-8537-FA8455132F5A}"/>
              </a:ext>
            </a:extLst>
          </p:cNvPr>
          <p:cNvSpPr/>
          <p:nvPr/>
        </p:nvSpPr>
        <p:spPr>
          <a:xfrm>
            <a:off x="2354384"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8" name="箭號: 左-右雙向 27">
            <a:extLst>
              <a:ext uri="{FF2B5EF4-FFF2-40B4-BE49-F238E27FC236}">
                <a16:creationId xmlns:a16="http://schemas.microsoft.com/office/drawing/2014/main" id="{D4F94D5F-9014-4C58-BBA8-A13E7674CE64}"/>
              </a:ext>
            </a:extLst>
          </p:cNvPr>
          <p:cNvSpPr/>
          <p:nvPr/>
        </p:nvSpPr>
        <p:spPr>
          <a:xfrm>
            <a:off x="78154" y="3712308"/>
            <a:ext cx="4564184" cy="296984"/>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600" dirty="0"/>
              <a:t>Fiber Channel</a:t>
            </a:r>
            <a:endParaRPr lang="zh-TW" altLang="en-US" sz="1600" dirty="0"/>
          </a:p>
        </p:txBody>
      </p:sp>
      <p:sp>
        <p:nvSpPr>
          <p:cNvPr id="29" name="箭號: 左-右雙向 28">
            <a:extLst>
              <a:ext uri="{FF2B5EF4-FFF2-40B4-BE49-F238E27FC236}">
                <a16:creationId xmlns:a16="http://schemas.microsoft.com/office/drawing/2014/main" id="{5E7840BB-0D8E-40A0-B9E7-D4C51178DC7D}"/>
              </a:ext>
            </a:extLst>
          </p:cNvPr>
          <p:cNvSpPr/>
          <p:nvPr/>
        </p:nvSpPr>
        <p:spPr>
          <a:xfrm>
            <a:off x="4827953" y="4035792"/>
            <a:ext cx="7121769" cy="29698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dirty="0"/>
              <a:t>Networking</a:t>
            </a:r>
          </a:p>
        </p:txBody>
      </p:sp>
      <p:cxnSp>
        <p:nvCxnSpPr>
          <p:cNvPr id="31" name="直線接點 30">
            <a:extLst>
              <a:ext uri="{FF2B5EF4-FFF2-40B4-BE49-F238E27FC236}">
                <a16:creationId xmlns:a16="http://schemas.microsoft.com/office/drawing/2014/main" id="{C0E9F569-817A-4C30-8714-99AD36E30AC1}"/>
              </a:ext>
            </a:extLst>
          </p:cNvPr>
          <p:cNvCxnSpPr/>
          <p:nvPr/>
        </p:nvCxnSpPr>
        <p:spPr>
          <a:xfrm>
            <a:off x="4720488" y="140677"/>
            <a:ext cx="0" cy="662744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3DFBB26A-1907-47DC-AFD3-CB0F5D50F823}"/>
              </a:ext>
            </a:extLst>
          </p:cNvPr>
          <p:cNvCxnSpPr/>
          <p:nvPr/>
        </p:nvCxnSpPr>
        <p:spPr>
          <a:xfrm>
            <a:off x="78154" y="1563077"/>
            <a:ext cx="1202006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箭號: 向下 33">
            <a:extLst>
              <a:ext uri="{FF2B5EF4-FFF2-40B4-BE49-F238E27FC236}">
                <a16:creationId xmlns:a16="http://schemas.microsoft.com/office/drawing/2014/main" id="{19357115-6C2C-489E-AA5D-AB269EB21CEA}"/>
              </a:ext>
            </a:extLst>
          </p:cNvPr>
          <p:cNvSpPr/>
          <p:nvPr/>
        </p:nvSpPr>
        <p:spPr>
          <a:xfrm>
            <a:off x="1180123"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51206A62-D7E6-4F50-8930-9C33433B1472}"/>
              </a:ext>
            </a:extLst>
          </p:cNvPr>
          <p:cNvSpPr txBox="1"/>
          <p:nvPr/>
        </p:nvSpPr>
        <p:spPr>
          <a:xfrm>
            <a:off x="1164490" y="695567"/>
            <a:ext cx="762901" cy="369332"/>
          </a:xfrm>
          <a:prstGeom prst="rect">
            <a:avLst/>
          </a:prstGeom>
          <a:noFill/>
        </p:spPr>
        <p:txBody>
          <a:bodyPr wrap="none" rtlCol="0">
            <a:spAutoFit/>
          </a:bodyPr>
          <a:lstStyle/>
          <a:p>
            <a:r>
              <a:rPr lang="en-US" altLang="zh-TW" dirty="0"/>
              <a:t>Query</a:t>
            </a:r>
            <a:endParaRPr lang="zh-TW" altLang="en-US" dirty="0"/>
          </a:p>
        </p:txBody>
      </p:sp>
      <p:sp>
        <p:nvSpPr>
          <p:cNvPr id="36" name="箭號: 向下 35">
            <a:extLst>
              <a:ext uri="{FF2B5EF4-FFF2-40B4-BE49-F238E27FC236}">
                <a16:creationId xmlns:a16="http://schemas.microsoft.com/office/drawing/2014/main" id="{5947E56A-414A-440C-BFF3-81A9376E5C1B}"/>
              </a:ext>
            </a:extLst>
          </p:cNvPr>
          <p:cNvSpPr/>
          <p:nvPr/>
        </p:nvSpPr>
        <p:spPr>
          <a:xfrm rot="10800000">
            <a:off x="2985475"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05A3F126-E73E-4E64-A992-DE5635E9FE96}"/>
              </a:ext>
            </a:extLst>
          </p:cNvPr>
          <p:cNvSpPr txBox="1"/>
          <p:nvPr/>
        </p:nvSpPr>
        <p:spPr>
          <a:xfrm>
            <a:off x="292054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38" name="矩形: 圓角 37">
            <a:extLst>
              <a:ext uri="{FF2B5EF4-FFF2-40B4-BE49-F238E27FC236}">
                <a16:creationId xmlns:a16="http://schemas.microsoft.com/office/drawing/2014/main" id="{DBD9395D-5699-42B8-9D9F-41D833C53B5B}"/>
              </a:ext>
            </a:extLst>
          </p:cNvPr>
          <p:cNvSpPr/>
          <p:nvPr/>
        </p:nvSpPr>
        <p:spPr>
          <a:xfrm>
            <a:off x="78154" y="1733011"/>
            <a:ext cx="4577412" cy="5025289"/>
          </a:xfrm>
          <a:prstGeom prst="roundRect">
            <a:avLst>
              <a:gd name="adj" fmla="val 38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56E275F8-B3C8-400A-8BA1-61482C49620D}"/>
              </a:ext>
            </a:extLst>
          </p:cNvPr>
          <p:cNvSpPr/>
          <p:nvPr/>
        </p:nvSpPr>
        <p:spPr>
          <a:xfrm rot="10800000">
            <a:off x="170568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FE79BFA2-E739-4B24-89FF-A420C21CE0A6}"/>
              </a:ext>
            </a:extLst>
          </p:cNvPr>
          <p:cNvSpPr/>
          <p:nvPr/>
        </p:nvSpPr>
        <p:spPr>
          <a:xfrm rot="10800000">
            <a:off x="252136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B71FAE29-1AF7-4EF2-AB47-123DCC3A8057}"/>
              </a:ext>
            </a:extLst>
          </p:cNvPr>
          <p:cNvSpPr/>
          <p:nvPr/>
        </p:nvSpPr>
        <p:spPr>
          <a:xfrm rot="10800000">
            <a:off x="170568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2" name="箭號: 向下 41">
            <a:extLst>
              <a:ext uri="{FF2B5EF4-FFF2-40B4-BE49-F238E27FC236}">
                <a16:creationId xmlns:a16="http://schemas.microsoft.com/office/drawing/2014/main" id="{4E31A5EE-6B8D-4918-8C2F-DD0C1EE20D28}"/>
              </a:ext>
            </a:extLst>
          </p:cNvPr>
          <p:cNvSpPr/>
          <p:nvPr/>
        </p:nvSpPr>
        <p:spPr>
          <a:xfrm rot="10800000">
            <a:off x="252136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3" name="箭號: 向下 42">
            <a:extLst>
              <a:ext uri="{FF2B5EF4-FFF2-40B4-BE49-F238E27FC236}">
                <a16:creationId xmlns:a16="http://schemas.microsoft.com/office/drawing/2014/main" id="{E28AEA71-D28C-4861-B7FD-1FB4AA2248FB}"/>
              </a:ext>
            </a:extLst>
          </p:cNvPr>
          <p:cNvSpPr/>
          <p:nvPr/>
        </p:nvSpPr>
        <p:spPr>
          <a:xfrm rot="10800000">
            <a:off x="170568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4" name="箭號: 向下 43">
            <a:extLst>
              <a:ext uri="{FF2B5EF4-FFF2-40B4-BE49-F238E27FC236}">
                <a16:creationId xmlns:a16="http://schemas.microsoft.com/office/drawing/2014/main" id="{138DF0A6-89A9-4A9C-80D3-A8F246CE3ECE}"/>
              </a:ext>
            </a:extLst>
          </p:cNvPr>
          <p:cNvSpPr/>
          <p:nvPr/>
        </p:nvSpPr>
        <p:spPr>
          <a:xfrm rot="10800000">
            <a:off x="252136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43B1E2D3-ED8C-4FEE-A193-03DC48304852}"/>
              </a:ext>
            </a:extLst>
          </p:cNvPr>
          <p:cNvSpPr txBox="1"/>
          <p:nvPr/>
        </p:nvSpPr>
        <p:spPr>
          <a:xfrm>
            <a:off x="6794570" y="695567"/>
            <a:ext cx="762901" cy="369332"/>
          </a:xfrm>
          <a:prstGeom prst="rect">
            <a:avLst/>
          </a:prstGeom>
          <a:noFill/>
        </p:spPr>
        <p:txBody>
          <a:bodyPr wrap="none" rtlCol="0">
            <a:spAutoFit/>
          </a:bodyPr>
          <a:lstStyle/>
          <a:p>
            <a:r>
              <a:rPr lang="en-US" altLang="zh-TW" dirty="0"/>
              <a:t>Query</a:t>
            </a:r>
            <a:endParaRPr lang="zh-TW" altLang="en-US" dirty="0"/>
          </a:p>
        </p:txBody>
      </p:sp>
      <p:sp>
        <p:nvSpPr>
          <p:cNvPr id="48" name="文字方塊 47">
            <a:extLst>
              <a:ext uri="{FF2B5EF4-FFF2-40B4-BE49-F238E27FC236}">
                <a16:creationId xmlns:a16="http://schemas.microsoft.com/office/drawing/2014/main" id="{284C0036-A475-49F2-88CC-1AF3C9495290}"/>
              </a:ext>
            </a:extLst>
          </p:cNvPr>
          <p:cNvSpPr txBox="1"/>
          <p:nvPr/>
        </p:nvSpPr>
        <p:spPr>
          <a:xfrm>
            <a:off x="928046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49" name="箭號: 向下 48">
            <a:extLst>
              <a:ext uri="{FF2B5EF4-FFF2-40B4-BE49-F238E27FC236}">
                <a16:creationId xmlns:a16="http://schemas.microsoft.com/office/drawing/2014/main" id="{9556DCE7-97D7-4CEA-ADF1-8D53BA1BFDB3}"/>
              </a:ext>
            </a:extLst>
          </p:cNvPr>
          <p:cNvSpPr/>
          <p:nvPr/>
        </p:nvSpPr>
        <p:spPr>
          <a:xfrm rot="10800000">
            <a:off x="575211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0" name="箭號: 向下 49">
            <a:extLst>
              <a:ext uri="{FF2B5EF4-FFF2-40B4-BE49-F238E27FC236}">
                <a16:creationId xmlns:a16="http://schemas.microsoft.com/office/drawing/2014/main" id="{42F5C779-AB3B-429A-A27D-BC5A1C8A85C8}"/>
              </a:ext>
            </a:extLst>
          </p:cNvPr>
          <p:cNvSpPr/>
          <p:nvPr/>
        </p:nvSpPr>
        <p:spPr>
          <a:xfrm rot="10800000">
            <a:off x="819350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1" name="箭號: 向下 50">
            <a:extLst>
              <a:ext uri="{FF2B5EF4-FFF2-40B4-BE49-F238E27FC236}">
                <a16:creationId xmlns:a16="http://schemas.microsoft.com/office/drawing/2014/main" id="{E6C22B3E-6DED-4701-BD2C-705EBDB37F42}"/>
              </a:ext>
            </a:extLst>
          </p:cNvPr>
          <p:cNvSpPr/>
          <p:nvPr/>
        </p:nvSpPr>
        <p:spPr>
          <a:xfrm rot="10800000">
            <a:off x="10741325"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2" name="箭號: 向下 51">
            <a:extLst>
              <a:ext uri="{FF2B5EF4-FFF2-40B4-BE49-F238E27FC236}">
                <a16:creationId xmlns:a16="http://schemas.microsoft.com/office/drawing/2014/main" id="{1B733A43-4D29-4E58-AF48-0539C9F9F268}"/>
              </a:ext>
            </a:extLst>
          </p:cNvPr>
          <p:cNvSpPr/>
          <p:nvPr/>
        </p:nvSpPr>
        <p:spPr>
          <a:xfrm rot="10800000">
            <a:off x="575211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3" name="箭號: 向下 52">
            <a:extLst>
              <a:ext uri="{FF2B5EF4-FFF2-40B4-BE49-F238E27FC236}">
                <a16:creationId xmlns:a16="http://schemas.microsoft.com/office/drawing/2014/main" id="{045FE4E8-45FB-42E0-95BE-43C05635BCD3}"/>
              </a:ext>
            </a:extLst>
          </p:cNvPr>
          <p:cNvSpPr/>
          <p:nvPr/>
        </p:nvSpPr>
        <p:spPr>
          <a:xfrm rot="10800000">
            <a:off x="819350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4" name="箭號: 向下 53">
            <a:extLst>
              <a:ext uri="{FF2B5EF4-FFF2-40B4-BE49-F238E27FC236}">
                <a16:creationId xmlns:a16="http://schemas.microsoft.com/office/drawing/2014/main" id="{A694DC93-296B-4962-83E1-953723C41615}"/>
              </a:ext>
            </a:extLst>
          </p:cNvPr>
          <p:cNvSpPr/>
          <p:nvPr/>
        </p:nvSpPr>
        <p:spPr>
          <a:xfrm rot="10800000">
            <a:off x="10741325"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6" name="箭號: 向下 65">
            <a:extLst>
              <a:ext uri="{FF2B5EF4-FFF2-40B4-BE49-F238E27FC236}">
                <a16:creationId xmlns:a16="http://schemas.microsoft.com/office/drawing/2014/main" id="{825841C3-6964-4F28-A67B-B673DEDE8C05}"/>
              </a:ext>
            </a:extLst>
          </p:cNvPr>
          <p:cNvSpPr/>
          <p:nvPr/>
        </p:nvSpPr>
        <p:spPr>
          <a:xfrm rot="10800000">
            <a:off x="5752118"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9" name="箭號: 向下 68">
            <a:extLst>
              <a:ext uri="{FF2B5EF4-FFF2-40B4-BE49-F238E27FC236}">
                <a16:creationId xmlns:a16="http://schemas.microsoft.com/office/drawing/2014/main" id="{F5DB39C2-A42A-4545-8B8D-62FA5714C5F8}"/>
              </a:ext>
            </a:extLst>
          </p:cNvPr>
          <p:cNvSpPr/>
          <p:nvPr/>
        </p:nvSpPr>
        <p:spPr>
          <a:xfrm rot="10800000">
            <a:off x="8187646"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0" name="箭號: 向下 69">
            <a:extLst>
              <a:ext uri="{FF2B5EF4-FFF2-40B4-BE49-F238E27FC236}">
                <a16:creationId xmlns:a16="http://schemas.microsoft.com/office/drawing/2014/main" id="{BD5D406A-4271-473A-83EB-14D79CB00CD8}"/>
              </a:ext>
            </a:extLst>
          </p:cNvPr>
          <p:cNvSpPr/>
          <p:nvPr/>
        </p:nvSpPr>
        <p:spPr>
          <a:xfrm rot="10800000">
            <a:off x="10744254"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1" name="箭號: 向下 70">
            <a:extLst>
              <a:ext uri="{FF2B5EF4-FFF2-40B4-BE49-F238E27FC236}">
                <a16:creationId xmlns:a16="http://schemas.microsoft.com/office/drawing/2014/main" id="{C617EAAC-4B12-4553-946D-ACEA41E11B4E}"/>
              </a:ext>
            </a:extLst>
          </p:cNvPr>
          <p:cNvSpPr/>
          <p:nvPr/>
        </p:nvSpPr>
        <p:spPr>
          <a:xfrm>
            <a:off x="5752118"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2" name="箭號: 向下 71">
            <a:extLst>
              <a:ext uri="{FF2B5EF4-FFF2-40B4-BE49-F238E27FC236}">
                <a16:creationId xmlns:a16="http://schemas.microsoft.com/office/drawing/2014/main" id="{2D089751-C51F-4B14-B399-123F983925BB}"/>
              </a:ext>
            </a:extLst>
          </p:cNvPr>
          <p:cNvSpPr/>
          <p:nvPr/>
        </p:nvSpPr>
        <p:spPr>
          <a:xfrm>
            <a:off x="8187646"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3" name="箭號: 向下 72">
            <a:extLst>
              <a:ext uri="{FF2B5EF4-FFF2-40B4-BE49-F238E27FC236}">
                <a16:creationId xmlns:a16="http://schemas.microsoft.com/office/drawing/2014/main" id="{3FF4DFA9-182C-4CAF-B014-05EC37AEFC06}"/>
              </a:ext>
            </a:extLst>
          </p:cNvPr>
          <p:cNvSpPr/>
          <p:nvPr/>
        </p:nvSpPr>
        <p:spPr>
          <a:xfrm>
            <a:off x="10744254"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75" name="直線單箭頭接點 74">
            <a:extLst>
              <a:ext uri="{FF2B5EF4-FFF2-40B4-BE49-F238E27FC236}">
                <a16:creationId xmlns:a16="http://schemas.microsoft.com/office/drawing/2014/main" id="{979DC8E9-259D-48FE-A300-54E1804351A0}"/>
              </a:ext>
            </a:extLst>
          </p:cNvPr>
          <p:cNvCxnSpPr>
            <a:stCxn id="46" idx="2"/>
          </p:cNvCxnSpPr>
          <p:nvPr/>
        </p:nvCxnSpPr>
        <p:spPr>
          <a:xfrm flipH="1">
            <a:off x="7174523" y="1064899"/>
            <a:ext cx="1498"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293CEEDC-4F30-45B1-8FF1-0E2B23802016}"/>
              </a:ext>
            </a:extLst>
          </p:cNvPr>
          <p:cNvCxnSpPr>
            <a:cxnSpLocks/>
            <a:endCxn id="48" idx="2"/>
          </p:cNvCxnSpPr>
          <p:nvPr/>
        </p:nvCxnSpPr>
        <p:spPr>
          <a:xfrm flipV="1">
            <a:off x="9661725" y="1064899"/>
            <a:ext cx="0"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17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859688-CA53-427D-8166-2BB6CC93CBAF}"/>
              </a:ext>
            </a:extLst>
          </p:cNvPr>
          <p:cNvSpPr>
            <a:spLocks noGrp="1"/>
          </p:cNvSpPr>
          <p:nvPr>
            <p:ph type="title"/>
          </p:nvPr>
        </p:nvSpPr>
        <p:spPr/>
        <p:txBody>
          <a:bodyPr/>
          <a:lstStyle/>
          <a:p>
            <a:r>
              <a:rPr lang="zh-TW" altLang="en-US" dirty="0"/>
              <a:t>我們今天只談這件事</a:t>
            </a:r>
            <a:r>
              <a:rPr lang="en-US" altLang="zh-TW" dirty="0"/>
              <a:t>: </a:t>
            </a:r>
            <a:r>
              <a:rPr lang="zh-TW" altLang="en-US" dirty="0"/>
              <a:t>資料異動的處理</a:t>
            </a:r>
          </a:p>
        </p:txBody>
      </p:sp>
      <p:sp>
        <p:nvSpPr>
          <p:cNvPr id="3" name="內容版面配置區 2">
            <a:extLst>
              <a:ext uri="{FF2B5EF4-FFF2-40B4-BE49-F238E27FC236}">
                <a16:creationId xmlns:a16="http://schemas.microsoft.com/office/drawing/2014/main" id="{79420A9C-AB5D-4FBD-A712-2BC8739107AF}"/>
              </a:ext>
            </a:extLst>
          </p:cNvPr>
          <p:cNvSpPr>
            <a:spLocks noGrp="1"/>
          </p:cNvSpPr>
          <p:nvPr>
            <p:ph idx="1"/>
          </p:nvPr>
        </p:nvSpPr>
        <p:spPr/>
        <p:txBody>
          <a:bodyPr>
            <a:normAutofit fontScale="92500" lnSpcReduction="10000"/>
          </a:bodyPr>
          <a:lstStyle/>
          <a:p>
            <a:r>
              <a:rPr lang="zh-TW" altLang="en-US" dirty="0"/>
              <a:t>如何兼顧效能、擴充性與交易的正確性</a:t>
            </a:r>
            <a:r>
              <a:rPr lang="en-US" altLang="zh-TW" dirty="0"/>
              <a:t>?</a:t>
            </a:r>
          </a:p>
          <a:p>
            <a:r>
              <a:rPr lang="zh-TW" altLang="en-US" dirty="0"/>
              <a:t>最終一致性</a:t>
            </a:r>
            <a:r>
              <a:rPr lang="en-US" altLang="zh-TW" dirty="0"/>
              <a:t>?</a:t>
            </a:r>
          </a:p>
          <a:p>
            <a:pPr marL="0" indent="0">
              <a:buNone/>
            </a:pPr>
            <a:r>
              <a:rPr lang="en-US" altLang="zh-TW" dirty="0"/>
              <a:t>// ES + CQRS + Version</a:t>
            </a:r>
          </a:p>
          <a:p>
            <a:endParaRPr lang="en-US" altLang="zh-TW" dirty="0"/>
          </a:p>
          <a:p>
            <a:r>
              <a:rPr lang="zh-TW" altLang="en-US" dirty="0"/>
              <a:t>當你熟練後，就能得心應手地應付各類微服務架構下的難題</a:t>
            </a:r>
            <a:r>
              <a:rPr lang="en-US" altLang="zh-TW" dirty="0"/>
              <a:t>:</a:t>
            </a:r>
          </a:p>
          <a:p>
            <a:pPr lvl="1"/>
            <a:r>
              <a:rPr lang="en-US" altLang="zh-TW" dirty="0"/>
              <a:t>Cache</a:t>
            </a:r>
          </a:p>
          <a:p>
            <a:pPr lvl="1"/>
            <a:r>
              <a:rPr lang="en-US" altLang="zh-TW" dirty="0"/>
              <a:t>Snapshot</a:t>
            </a:r>
          </a:p>
          <a:p>
            <a:pPr lvl="1"/>
            <a:r>
              <a:rPr lang="en-US" altLang="zh-TW" dirty="0"/>
              <a:t>Transaction / Lock</a:t>
            </a:r>
          </a:p>
          <a:p>
            <a:pPr lvl="1"/>
            <a:r>
              <a:rPr lang="en-US" altLang="zh-TW" dirty="0"/>
              <a:t>Accountability</a:t>
            </a:r>
            <a:r>
              <a:rPr lang="zh-TW" altLang="en-US" dirty="0"/>
              <a:t> </a:t>
            </a:r>
            <a:r>
              <a:rPr lang="en-US" altLang="zh-TW" dirty="0"/>
              <a:t>(</a:t>
            </a:r>
            <a:r>
              <a:rPr lang="zh-TW" altLang="en-US" dirty="0"/>
              <a:t>越來越複雜的系統，出問題了如何判斷誰是對的</a:t>
            </a:r>
            <a:r>
              <a:rPr lang="en-US" altLang="zh-TW" dirty="0"/>
              <a:t>?)</a:t>
            </a:r>
          </a:p>
          <a:p>
            <a:pPr lvl="1"/>
            <a:r>
              <a:rPr lang="en-US" altLang="zh-TW" dirty="0"/>
              <a:t>Performance (</a:t>
            </a:r>
            <a:r>
              <a:rPr lang="zh-TW" altLang="en-US" dirty="0"/>
              <a:t>你能想像如何 </a:t>
            </a:r>
            <a:r>
              <a:rPr lang="en-US" altLang="zh-TW" dirty="0"/>
              <a:t>join PB</a:t>
            </a:r>
            <a:r>
              <a:rPr lang="zh-TW" altLang="en-US" dirty="0"/>
              <a:t> 級的資料嗎</a:t>
            </a:r>
            <a:r>
              <a:rPr lang="en-US" altLang="zh-TW" dirty="0"/>
              <a:t>?)</a:t>
            </a:r>
          </a:p>
          <a:p>
            <a:pPr lvl="1"/>
            <a:r>
              <a:rPr lang="zh-TW" altLang="en-US" dirty="0"/>
              <a:t>複雜度 </a:t>
            </a:r>
            <a:r>
              <a:rPr lang="en-US" altLang="zh-TW" dirty="0"/>
              <a:t>(</a:t>
            </a:r>
            <a:r>
              <a:rPr lang="zh-TW" altLang="en-US" dirty="0"/>
              <a:t>你的 </a:t>
            </a:r>
            <a:r>
              <a:rPr lang="en-US" altLang="zh-TW" dirty="0"/>
              <a:t>query </a:t>
            </a:r>
            <a:r>
              <a:rPr lang="zh-TW" altLang="en-US" dirty="0"/>
              <a:t>要依賴多少團隊的紀律才能正確執行</a:t>
            </a:r>
            <a:r>
              <a:rPr lang="en-US" altLang="zh-TW" dirty="0"/>
              <a:t>?)</a:t>
            </a:r>
          </a:p>
          <a:p>
            <a:endParaRPr lang="zh-TW" altLang="en-US" dirty="0"/>
          </a:p>
        </p:txBody>
      </p:sp>
    </p:spTree>
    <p:extLst>
      <p:ext uri="{BB962C8B-B14F-4D97-AF65-F5344CB8AC3E}">
        <p14:creationId xmlns:p14="http://schemas.microsoft.com/office/powerpoint/2010/main" val="692260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82234-7706-4E7A-BB65-73C38D8182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F2FEE68-ECE0-481A-9CA7-6C65728C0420}"/>
              </a:ext>
            </a:extLst>
          </p:cNvPr>
          <p:cNvSpPr>
            <a:spLocks noGrp="1"/>
          </p:cNvSpPr>
          <p:nvPr>
            <p:ph idx="1"/>
          </p:nvPr>
        </p:nvSpPr>
        <p:spPr>
          <a:xfrm>
            <a:off x="9087118" y="5757995"/>
            <a:ext cx="2909551" cy="800034"/>
          </a:xfrm>
        </p:spPr>
        <p:txBody>
          <a:bodyPr>
            <a:normAutofit fontScale="92500" lnSpcReduction="20000"/>
          </a:bodyPr>
          <a:lstStyle/>
          <a:p>
            <a:pPr marL="0" indent="0">
              <a:buNone/>
            </a:pPr>
            <a:r>
              <a:rPr lang="en-US" altLang="zh-TW" dirty="0"/>
              <a:t>2018/01/06</a:t>
            </a:r>
          </a:p>
          <a:p>
            <a:pPr marL="0" indent="0">
              <a:buNone/>
            </a:pPr>
            <a:r>
              <a:rPr lang="en-US" altLang="zh-TW" dirty="0"/>
              <a:t>@</a:t>
            </a:r>
            <a:r>
              <a:rPr lang="zh-TW" altLang="en-US" dirty="0"/>
              <a:t>台大管理學院</a:t>
            </a:r>
          </a:p>
        </p:txBody>
      </p:sp>
      <p:pic>
        <p:nvPicPr>
          <p:cNvPr id="5" name="圖片 4">
            <a:extLst>
              <a:ext uri="{FF2B5EF4-FFF2-40B4-BE49-F238E27FC236}">
                <a16:creationId xmlns:a16="http://schemas.microsoft.com/office/drawing/2014/main" id="{47ED89BA-E418-4116-92A3-44E6C508A5E6}"/>
              </a:ext>
            </a:extLst>
          </p:cNvPr>
          <p:cNvPicPr>
            <a:picLocks noChangeAspect="1"/>
          </p:cNvPicPr>
          <p:nvPr/>
        </p:nvPicPr>
        <p:blipFill>
          <a:blip r:embed="rId2"/>
          <a:stretch>
            <a:fillRect/>
          </a:stretch>
        </p:blipFill>
        <p:spPr>
          <a:xfrm>
            <a:off x="568817" y="299972"/>
            <a:ext cx="8389180" cy="6258056"/>
          </a:xfrm>
          <a:prstGeom prst="rect">
            <a:avLst/>
          </a:prstGeom>
        </p:spPr>
      </p:pic>
      <p:sp>
        <p:nvSpPr>
          <p:cNvPr id="6" name="文字方塊 5">
            <a:extLst>
              <a:ext uri="{FF2B5EF4-FFF2-40B4-BE49-F238E27FC236}">
                <a16:creationId xmlns:a16="http://schemas.microsoft.com/office/drawing/2014/main" id="{F904A4AB-EC5A-40C3-A4E2-FD33CA536EF9}"/>
              </a:ext>
            </a:extLst>
          </p:cNvPr>
          <p:cNvSpPr txBox="1"/>
          <p:nvPr/>
        </p:nvSpPr>
        <p:spPr>
          <a:xfrm>
            <a:off x="473667" y="6506573"/>
            <a:ext cx="4854534" cy="369332"/>
          </a:xfrm>
          <a:prstGeom prst="rect">
            <a:avLst/>
          </a:prstGeom>
          <a:noFill/>
        </p:spPr>
        <p:txBody>
          <a:bodyPr wrap="none" rtlCol="0">
            <a:spAutoFit/>
          </a:bodyPr>
          <a:lstStyle/>
          <a:p>
            <a:r>
              <a:rPr lang="en-US" altLang="zh-TW" dirty="0"/>
              <a:t>https://study4-tw.kktix.cc/events/study4love2018</a:t>
            </a:r>
            <a:endParaRPr lang="zh-TW" altLang="en-US" dirty="0"/>
          </a:p>
        </p:txBody>
      </p:sp>
    </p:spTree>
    <p:extLst>
      <p:ext uri="{BB962C8B-B14F-4D97-AF65-F5344CB8AC3E}">
        <p14:creationId xmlns:p14="http://schemas.microsoft.com/office/powerpoint/2010/main" val="2681502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sz="4000" dirty="0"/>
              <a:t>Event Sourcing,</a:t>
            </a:r>
            <a:r>
              <a:rPr lang="zh-TW" altLang="en-US" sz="4000" dirty="0"/>
              <a:t> 談談背後的設計概念</a:t>
            </a:r>
            <a:endParaRPr lang="en-US" sz="4000" dirty="0"/>
          </a:p>
        </p:txBody>
      </p:sp>
      <p:sp>
        <p:nvSpPr>
          <p:cNvPr id="5" name="文字版面配置區 4">
            <a:extLst>
              <a:ext uri="{FF2B5EF4-FFF2-40B4-BE49-F238E27FC236}">
                <a16:creationId xmlns:a16="http://schemas.microsoft.com/office/drawing/2014/main" id="{03EBDD52-7BA2-4FA5-BCAE-D06F05E9D622}"/>
              </a:ext>
            </a:extLst>
          </p:cNvPr>
          <p:cNvSpPr>
            <a:spLocks noGrp="1"/>
          </p:cNvSpPr>
          <p:nvPr>
            <p:ph type="body" idx="1"/>
          </p:nvPr>
        </p:nvSpPr>
        <p:spPr/>
        <p:txBody>
          <a:bodyPr/>
          <a:lstStyle/>
          <a:p>
            <a:r>
              <a:rPr lang="en-US" altLang="zh-TW" dirty="0"/>
              <a:t>//</a:t>
            </a:r>
            <a:r>
              <a:rPr lang="zh-TW" altLang="en-US" dirty="0"/>
              <a:t> 這段是採坑經驗分享</a:t>
            </a:r>
            <a:r>
              <a:rPr lang="en-US" altLang="zh-TW" dirty="0"/>
              <a:t>, </a:t>
            </a:r>
            <a:r>
              <a:rPr lang="zh-TW" altLang="en-US" dirty="0"/>
              <a:t>別急著抄筆記</a:t>
            </a:r>
            <a:r>
              <a:rPr lang="en-US" altLang="zh-TW" dirty="0"/>
              <a:t>…</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2030790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A303F-22E3-4C87-8A83-CFCA1F78165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52CE734-1F2F-477D-8524-C1FC1AE04E9F}"/>
              </a:ext>
            </a:extLst>
          </p:cNvPr>
          <p:cNvSpPr>
            <a:spLocks noGrp="1"/>
          </p:cNvSpPr>
          <p:nvPr>
            <p:ph idx="1"/>
          </p:nvPr>
        </p:nvSpPr>
        <p:spPr>
          <a:xfrm>
            <a:off x="328246" y="2500923"/>
            <a:ext cx="11558954" cy="3827585"/>
          </a:xfrm>
        </p:spPr>
        <p:txBody>
          <a:bodyPr>
            <a:normAutofit fontScale="85000" lnSpcReduction="10000"/>
          </a:bodyPr>
          <a:lstStyle/>
          <a:p>
            <a:pPr marL="0" indent="0">
              <a:lnSpc>
                <a:spcPct val="120000"/>
              </a:lnSpc>
              <a:buNone/>
            </a:pPr>
            <a:r>
              <a:rPr lang="en-US" altLang="zh-TW" dirty="0"/>
              <a:t>We can query an application's state to find out the current state of the world, and this answers many questions. However there are times when we don't just want to see where we are, </a:t>
            </a:r>
            <a:r>
              <a:rPr lang="en-US" altLang="zh-TW" b="1" dirty="0">
                <a:highlight>
                  <a:srgbClr val="FFFF00"/>
                </a:highlight>
              </a:rPr>
              <a:t>we also want to know how we got there</a:t>
            </a:r>
            <a:r>
              <a:rPr lang="en-US" altLang="zh-TW" dirty="0"/>
              <a:t>.</a:t>
            </a:r>
          </a:p>
          <a:p>
            <a:pPr marL="0" indent="0">
              <a:lnSpc>
                <a:spcPct val="120000"/>
              </a:lnSpc>
              <a:buNone/>
            </a:pPr>
            <a:endParaRPr lang="en-US" altLang="zh-TW" dirty="0"/>
          </a:p>
          <a:p>
            <a:pPr marL="0" indent="0">
              <a:lnSpc>
                <a:spcPct val="120000"/>
              </a:lnSpc>
              <a:buNone/>
            </a:pPr>
            <a:r>
              <a:rPr lang="en-US" altLang="zh-TW" dirty="0"/>
              <a:t>Event Sourcing ensures that all changes to application state are stored as a sequence of events. Not just can we query these events, </a:t>
            </a:r>
            <a:r>
              <a:rPr lang="en-US" altLang="zh-TW" b="1" dirty="0">
                <a:highlight>
                  <a:srgbClr val="FFFF00"/>
                </a:highlight>
              </a:rPr>
              <a:t>we can also use the event log to reconstruct past states</a:t>
            </a:r>
            <a:r>
              <a:rPr lang="en-US" altLang="zh-TW" dirty="0"/>
              <a:t>, and as a foundation to automatically adjust the state to cope with retroactive changes.</a:t>
            </a:r>
            <a:endParaRPr lang="zh-TW" altLang="en-US" dirty="0"/>
          </a:p>
        </p:txBody>
      </p:sp>
      <p:pic>
        <p:nvPicPr>
          <p:cNvPr id="5" name="圖片 4">
            <a:extLst>
              <a:ext uri="{FF2B5EF4-FFF2-40B4-BE49-F238E27FC236}">
                <a16:creationId xmlns:a16="http://schemas.microsoft.com/office/drawing/2014/main" id="{0D72E539-B21A-4BF0-83C9-0E2DC6BB922A}"/>
              </a:ext>
            </a:extLst>
          </p:cNvPr>
          <p:cNvPicPr>
            <a:picLocks noChangeAspect="1"/>
          </p:cNvPicPr>
          <p:nvPr/>
        </p:nvPicPr>
        <p:blipFill rotWithShape="1">
          <a:blip r:embed="rId2"/>
          <a:srcRect t="30272" r="42244" b="46659"/>
          <a:stretch/>
        </p:blipFill>
        <p:spPr>
          <a:xfrm>
            <a:off x="118735" y="0"/>
            <a:ext cx="12073265" cy="2267737"/>
          </a:xfrm>
          <a:prstGeom prst="rect">
            <a:avLst/>
          </a:prstGeom>
        </p:spPr>
      </p:pic>
      <p:sp>
        <p:nvSpPr>
          <p:cNvPr id="6" name="文字方塊 5">
            <a:extLst>
              <a:ext uri="{FF2B5EF4-FFF2-40B4-BE49-F238E27FC236}">
                <a16:creationId xmlns:a16="http://schemas.microsoft.com/office/drawing/2014/main" id="{999659BD-C252-449E-BA6B-853377AF7BEC}"/>
              </a:ext>
            </a:extLst>
          </p:cNvPr>
          <p:cNvSpPr txBox="1"/>
          <p:nvPr/>
        </p:nvSpPr>
        <p:spPr>
          <a:xfrm>
            <a:off x="838200" y="6328509"/>
            <a:ext cx="5262916" cy="369332"/>
          </a:xfrm>
          <a:prstGeom prst="rect">
            <a:avLst/>
          </a:prstGeom>
          <a:noFill/>
        </p:spPr>
        <p:txBody>
          <a:bodyPr wrap="none" rtlCol="0">
            <a:spAutoFit/>
          </a:bodyPr>
          <a:lstStyle/>
          <a:p>
            <a:r>
              <a:rPr lang="en-US" altLang="zh-TW" dirty="0"/>
              <a:t>https://martinfowler.com/eaaDev/EventSourcing.html</a:t>
            </a:r>
            <a:endParaRPr lang="zh-TW" altLang="en-US" dirty="0"/>
          </a:p>
        </p:txBody>
      </p:sp>
      <p:cxnSp>
        <p:nvCxnSpPr>
          <p:cNvPr id="8" name="直線接點 7">
            <a:extLst>
              <a:ext uri="{FF2B5EF4-FFF2-40B4-BE49-F238E27FC236}">
                <a16:creationId xmlns:a16="http://schemas.microsoft.com/office/drawing/2014/main" id="{2DA4688A-428B-4571-824F-B669EAA7940C}"/>
              </a:ext>
            </a:extLst>
          </p:cNvPr>
          <p:cNvCxnSpPr/>
          <p:nvPr/>
        </p:nvCxnSpPr>
        <p:spPr>
          <a:xfrm>
            <a:off x="328246" y="2180492"/>
            <a:ext cx="11097846" cy="0"/>
          </a:xfrm>
          <a:prstGeom prst="line">
            <a:avLst/>
          </a:prstGeom>
          <a:ln w="38100">
            <a:solidFill>
              <a:srgbClr val="FF000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785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4844C-275C-4654-8B55-6106416450BF}"/>
              </a:ext>
            </a:extLst>
          </p:cNvPr>
          <p:cNvSpPr>
            <a:spLocks noGrp="1"/>
          </p:cNvSpPr>
          <p:nvPr>
            <p:ph type="title"/>
          </p:nvPr>
        </p:nvSpPr>
        <p:spPr/>
        <p:txBody>
          <a:bodyPr/>
          <a:lstStyle/>
          <a:p>
            <a:r>
              <a:rPr lang="en-US" altLang="zh-TW" dirty="0"/>
              <a:t>Event Sourcing</a:t>
            </a:r>
            <a:endParaRPr lang="zh-TW" altLang="en-US" dirty="0"/>
          </a:p>
        </p:txBody>
      </p:sp>
      <p:sp>
        <p:nvSpPr>
          <p:cNvPr id="3" name="內容版面配置區 2">
            <a:extLst>
              <a:ext uri="{FF2B5EF4-FFF2-40B4-BE49-F238E27FC236}">
                <a16:creationId xmlns:a16="http://schemas.microsoft.com/office/drawing/2014/main" id="{2B32B3D3-BE73-4F3C-A2B0-B2CEE9624EFD}"/>
              </a:ext>
            </a:extLst>
          </p:cNvPr>
          <p:cNvSpPr>
            <a:spLocks noGrp="1"/>
          </p:cNvSpPr>
          <p:nvPr>
            <p:ph idx="1"/>
          </p:nvPr>
        </p:nvSpPr>
        <p:spPr>
          <a:xfrm>
            <a:off x="231821" y="1825625"/>
            <a:ext cx="4314422" cy="4351338"/>
          </a:xfrm>
        </p:spPr>
        <p:txBody>
          <a:bodyPr>
            <a:normAutofit/>
          </a:bodyPr>
          <a:lstStyle/>
          <a:p>
            <a:pPr marL="0" indent="0">
              <a:buNone/>
            </a:pPr>
            <a:r>
              <a:rPr lang="zh-TW" altLang="en-US" sz="1800" b="0" i="0" dirty="0">
                <a:solidFill>
                  <a:srgbClr val="171717"/>
                </a:solidFill>
                <a:effectLst/>
                <a:latin typeface="Segoe UI" panose="020B0502040204020203" pitchFamily="34" charset="0"/>
              </a:rPr>
              <a:t>不只是在網域中儲存資料的目前狀態，請使用附加專用存放區來記錄對資料採取的完整系列動作。 存放區會作為記錄的系統，而且可用來將網域物件具體化。 這可簡化複雜網域中的工作，方法是避免同步處理資料模型和商務網域的需求，同時改善效能、延展性及回應性。 它也可以提供交易資料的一致性，並維護完整稽核記錄和歷程記錄 </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可以啟用補償動作</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a:t>
            </a:r>
            <a:endParaRPr lang="zh-TW" altLang="en-US" sz="18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2EB1360A-2939-45C9-8B7D-72872DCEFDEC}"/>
              </a:ext>
            </a:extLst>
          </p:cNvPr>
          <p:cNvSpPr txBox="1"/>
          <p:nvPr/>
        </p:nvSpPr>
        <p:spPr>
          <a:xfrm>
            <a:off x="4651218" y="6176963"/>
            <a:ext cx="7540782" cy="369332"/>
          </a:xfrm>
          <a:prstGeom prst="rect">
            <a:avLst/>
          </a:prstGeom>
          <a:noFill/>
        </p:spPr>
        <p:txBody>
          <a:bodyPr wrap="none" rtlCol="0">
            <a:spAutoFit/>
          </a:bodyPr>
          <a:lstStyle/>
          <a:p>
            <a:r>
              <a:rPr lang="en-US" altLang="zh-TW" dirty="0">
                <a:hlinkClick r:id="rId2"/>
              </a:rPr>
              <a:t>https://docs.microsoft.com/zh-tw/azure/architecture/patterns/event-sourcing</a:t>
            </a:r>
            <a:endParaRPr lang="en-US" altLang="zh-TW" dirty="0"/>
          </a:p>
        </p:txBody>
      </p:sp>
      <p:pic>
        <p:nvPicPr>
          <p:cNvPr id="6" name="Picture 2" descr="事件來源模式的概觀及範例">
            <a:extLst>
              <a:ext uri="{FF2B5EF4-FFF2-40B4-BE49-F238E27FC236}">
                <a16:creationId xmlns:a16="http://schemas.microsoft.com/office/drawing/2014/main" id="{7AC3C9CA-B667-45CA-8C26-5C0E8B98C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761" y="1690688"/>
            <a:ext cx="6984139" cy="44492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CC4CA8E1-D9FB-4AA8-A95B-A1E5EFA67997}"/>
              </a:ext>
            </a:extLst>
          </p:cNvPr>
          <p:cNvSpPr/>
          <p:nvPr/>
        </p:nvSpPr>
        <p:spPr>
          <a:xfrm>
            <a:off x="122406" y="4895624"/>
            <a:ext cx="5004487" cy="1106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a:latin typeface="微軟正黑體" panose="020B0604030504040204" pitchFamily="34" charset="-120"/>
                <a:ea typeface="微軟正黑體" panose="020B0604030504040204" pitchFamily="34" charset="-120"/>
              </a:rPr>
              <a:t>正常人應該都看不懂這段文字</a:t>
            </a:r>
            <a:r>
              <a:rPr lang="en-US" altLang="zh-TW" sz="1400" dirty="0">
                <a:latin typeface="微軟正黑體" panose="020B0604030504040204" pitchFamily="34" charset="-120"/>
                <a:ea typeface="微軟正黑體" panose="020B0604030504040204" pitchFamily="34" charset="-120"/>
              </a:rPr>
              <a:t>… XDDD</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我是先懂 </a:t>
            </a:r>
            <a:r>
              <a:rPr lang="en-US" altLang="zh-TW" sz="1400" dirty="0">
                <a:latin typeface="微軟正黑體" panose="020B0604030504040204" pitchFamily="34" charset="-120"/>
                <a:ea typeface="微軟正黑體" panose="020B0604030504040204" pitchFamily="34" charset="-120"/>
              </a:rPr>
              <a:t>event sourcing </a:t>
            </a:r>
            <a:r>
              <a:rPr lang="zh-TW" altLang="en-US" sz="1400" dirty="0">
                <a:latin typeface="微軟正黑體" panose="020B0604030504040204" pitchFamily="34" charset="-120"/>
                <a:ea typeface="微軟正黑體" panose="020B0604030504040204" pitchFamily="34" charset="-120"/>
              </a:rPr>
              <a:t>之後才看得懂這段說明的</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8245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什麼是 </a:t>
            </a:r>
            <a:r>
              <a:rPr lang="en-US" altLang="zh-TW" dirty="0"/>
              <a:t>CQRS?</a:t>
            </a:r>
            <a:endParaRPr lang="zh-TW" altLang="en-US" dirty="0"/>
          </a:p>
        </p:txBody>
      </p:sp>
      <p:sp>
        <p:nvSpPr>
          <p:cNvPr id="9" name="內容版面配置區 8">
            <a:extLst>
              <a:ext uri="{FF2B5EF4-FFF2-40B4-BE49-F238E27FC236}">
                <a16:creationId xmlns:a16="http://schemas.microsoft.com/office/drawing/2014/main" id="{6DB650EB-7901-4AA4-B28F-1591FEB20387}"/>
              </a:ext>
            </a:extLst>
          </p:cNvPr>
          <p:cNvSpPr>
            <a:spLocks noGrp="1"/>
          </p:cNvSpPr>
          <p:nvPr>
            <p:ph idx="1"/>
          </p:nvPr>
        </p:nvSpPr>
        <p:spPr>
          <a:xfrm>
            <a:off x="838201" y="1825625"/>
            <a:ext cx="8974540" cy="4351338"/>
          </a:xfrm>
        </p:spPr>
        <p:txBody>
          <a:bodyPr>
            <a:normAutofit fontScale="70000" lnSpcReduction="20000"/>
          </a:bodyPr>
          <a:lstStyle/>
          <a:p>
            <a:pPr>
              <a:lnSpc>
                <a:spcPct val="120000"/>
              </a:lnSpc>
            </a:pPr>
            <a:r>
              <a:rPr lang="en-US" altLang="zh-TW" b="1" dirty="0"/>
              <a:t>Command / Query </a:t>
            </a:r>
            <a:r>
              <a:rPr lang="zh-TW" altLang="en-US" b="1" dirty="0"/>
              <a:t>職責分離</a:t>
            </a:r>
            <a:endParaRPr lang="en-US" altLang="zh-TW" b="1" dirty="0"/>
          </a:p>
          <a:p>
            <a:pPr lvl="1">
              <a:lnSpc>
                <a:spcPct val="120000"/>
              </a:lnSpc>
            </a:pPr>
            <a:r>
              <a:rPr lang="zh-TW" altLang="en-US" dirty="0"/>
              <a:t>透過 </a:t>
            </a:r>
            <a:r>
              <a:rPr lang="en-US" altLang="zh-TW" dirty="0"/>
              <a:t>Command </a:t>
            </a:r>
            <a:r>
              <a:rPr lang="zh-TW" altLang="en-US" dirty="0"/>
              <a:t>異動資料</a:t>
            </a:r>
            <a:endParaRPr lang="en-US" altLang="zh-TW" dirty="0"/>
          </a:p>
          <a:p>
            <a:pPr lvl="1">
              <a:lnSpc>
                <a:spcPct val="120000"/>
              </a:lnSpc>
            </a:pPr>
            <a:r>
              <a:rPr lang="zh-TW" altLang="en-US" dirty="0"/>
              <a:t>透過 </a:t>
            </a:r>
            <a:r>
              <a:rPr lang="en-US" altLang="zh-TW" dirty="0"/>
              <a:t>Query </a:t>
            </a:r>
            <a:r>
              <a:rPr lang="zh-TW" altLang="en-US" dirty="0"/>
              <a:t>讀取 </a:t>
            </a:r>
            <a:r>
              <a:rPr lang="en-US" altLang="zh-TW" dirty="0"/>
              <a:t>/ </a:t>
            </a:r>
            <a:r>
              <a:rPr lang="zh-TW" altLang="en-US" dirty="0"/>
              <a:t>查詢資料</a:t>
            </a:r>
            <a:br>
              <a:rPr lang="en-US" altLang="zh-TW" dirty="0"/>
            </a:br>
            <a:endParaRPr lang="en-US" altLang="zh-TW" dirty="0"/>
          </a:p>
          <a:p>
            <a:pPr>
              <a:lnSpc>
                <a:spcPct val="120000"/>
              </a:lnSpc>
            </a:pPr>
            <a:r>
              <a:rPr lang="zh-TW" altLang="en-US" b="1" dirty="0"/>
              <a:t>個別處理讀寫的資料結構</a:t>
            </a:r>
            <a:endParaRPr lang="en-US" altLang="zh-TW" b="1" dirty="0"/>
          </a:p>
          <a:p>
            <a:pPr lvl="1">
              <a:lnSpc>
                <a:spcPct val="120000"/>
              </a:lnSpc>
            </a:pPr>
            <a:r>
              <a:rPr lang="en-US" altLang="zh-TW" dirty="0"/>
              <a:t>Command + Write Model, </a:t>
            </a:r>
            <a:r>
              <a:rPr lang="zh-TW" altLang="en-US" dirty="0"/>
              <a:t>針對寫入最佳化</a:t>
            </a:r>
            <a:endParaRPr lang="en-US" altLang="zh-TW" dirty="0"/>
          </a:p>
          <a:p>
            <a:pPr lvl="1">
              <a:lnSpc>
                <a:spcPct val="120000"/>
              </a:lnSpc>
            </a:pPr>
            <a:r>
              <a:rPr lang="en-US" altLang="zh-TW" dirty="0"/>
              <a:t>Query + Read Model, </a:t>
            </a:r>
            <a:r>
              <a:rPr lang="zh-TW" altLang="en-US" dirty="0"/>
              <a:t>針對讀取最佳化</a:t>
            </a:r>
            <a:endParaRPr lang="en-US" altLang="zh-TW" dirty="0"/>
          </a:p>
          <a:p>
            <a:pPr marL="457200" lvl="1" indent="0">
              <a:lnSpc>
                <a:spcPct val="120000"/>
              </a:lnSpc>
              <a:buNone/>
            </a:pPr>
            <a:r>
              <a:rPr lang="en-US" altLang="zh-TW" dirty="0"/>
              <a:t>//</a:t>
            </a:r>
            <a:r>
              <a:rPr lang="zh-TW" altLang="en-US" dirty="0"/>
              <a:t> 跟傳統的資料庫讀寫分離最大的不同</a:t>
            </a:r>
            <a:r>
              <a:rPr lang="en-US" altLang="zh-TW" dirty="0"/>
              <a:t>: R/W model </a:t>
            </a:r>
            <a:r>
              <a:rPr lang="zh-TW" altLang="en-US" dirty="0"/>
              <a:t>的 </a:t>
            </a:r>
            <a:r>
              <a:rPr lang="en-US" altLang="zh-TW" dirty="0"/>
              <a:t>schema </a:t>
            </a:r>
            <a:r>
              <a:rPr lang="zh-TW" altLang="en-US" dirty="0"/>
              <a:t>不同</a:t>
            </a:r>
            <a:br>
              <a:rPr lang="en-US" altLang="zh-TW" dirty="0"/>
            </a:br>
            <a:endParaRPr lang="en-US" altLang="zh-TW" dirty="0"/>
          </a:p>
          <a:p>
            <a:pPr>
              <a:lnSpc>
                <a:spcPct val="120000"/>
              </a:lnSpc>
            </a:pPr>
            <a:r>
              <a:rPr lang="en-US" altLang="zh-TW" b="1" dirty="0"/>
              <a:t>Event Sourcing, </a:t>
            </a:r>
            <a:r>
              <a:rPr lang="zh-TW" altLang="en-US" b="1" dirty="0"/>
              <a:t>最終的狀態是由過去所發生的 </a:t>
            </a:r>
            <a:r>
              <a:rPr lang="en-US" altLang="zh-TW" b="1" dirty="0"/>
              <a:t>Event </a:t>
            </a:r>
            <a:r>
              <a:rPr lang="zh-TW" altLang="en-US" b="1" dirty="0"/>
              <a:t>累積起來的</a:t>
            </a:r>
            <a:r>
              <a:rPr lang="zh-TW" altLang="en-US" dirty="0"/>
              <a:t>。</a:t>
            </a:r>
            <a:br>
              <a:rPr lang="en-US" altLang="zh-TW" dirty="0"/>
            </a:br>
            <a:r>
              <a:rPr lang="zh-TW" altLang="en-US" dirty="0"/>
              <a:t>若能記錄過去所有的 </a:t>
            </a:r>
            <a:r>
              <a:rPr lang="en-US" altLang="zh-TW" dirty="0"/>
              <a:t>Event</a:t>
            </a:r>
            <a:r>
              <a:rPr lang="zh-TW" altLang="en-US" dirty="0"/>
              <a:t> </a:t>
            </a:r>
            <a:r>
              <a:rPr lang="en-US" altLang="zh-TW" dirty="0"/>
              <a:t>(</a:t>
            </a:r>
            <a:r>
              <a:rPr lang="zh-TW" altLang="en-US" dirty="0"/>
              <a:t> </a:t>
            </a:r>
            <a:r>
              <a:rPr lang="en-US" altLang="zh-TW" dirty="0"/>
              <a:t>Event Store ), </a:t>
            </a:r>
            <a:r>
              <a:rPr lang="zh-TW" altLang="en-US" dirty="0"/>
              <a:t>則應該要能重建最終狀態。</a:t>
            </a:r>
            <a:endParaRPr lang="en-US" altLang="zh-TW" dirty="0"/>
          </a:p>
          <a:p>
            <a:pPr lvl="1">
              <a:lnSpc>
                <a:spcPct val="120000"/>
              </a:lnSpc>
            </a:pPr>
            <a:r>
              <a:rPr lang="en-US" altLang="zh-TW" dirty="0"/>
              <a:t>(option) Command</a:t>
            </a:r>
            <a:r>
              <a:rPr lang="zh-TW" altLang="en-US" dirty="0"/>
              <a:t> 執行成功，發出 </a:t>
            </a:r>
            <a:r>
              <a:rPr lang="en-US" altLang="zh-TW" dirty="0"/>
              <a:t>Event</a:t>
            </a:r>
          </a:p>
          <a:p>
            <a:pPr lvl="1">
              <a:lnSpc>
                <a:spcPct val="120000"/>
              </a:lnSpc>
            </a:pPr>
            <a:r>
              <a:rPr lang="en-US" altLang="zh-TW" dirty="0"/>
              <a:t>Event Sourcing </a:t>
            </a:r>
            <a:r>
              <a:rPr lang="zh-TW" altLang="en-US" dirty="0"/>
              <a:t>需要透過 </a:t>
            </a:r>
            <a:r>
              <a:rPr lang="en-US" altLang="zh-TW" dirty="0"/>
              <a:t>CQRS </a:t>
            </a:r>
            <a:r>
              <a:rPr lang="zh-TW" altLang="en-US" dirty="0"/>
              <a:t>才能有良好的實作</a:t>
            </a:r>
            <a:endParaRPr lang="en-US" altLang="zh-TW" dirty="0"/>
          </a:p>
        </p:txBody>
      </p:sp>
      <p:pic>
        <p:nvPicPr>
          <p:cNvPr id="11" name="圖片 10">
            <a:extLst>
              <a:ext uri="{FF2B5EF4-FFF2-40B4-BE49-F238E27FC236}">
                <a16:creationId xmlns:a16="http://schemas.microsoft.com/office/drawing/2014/main" id="{890B64F2-DDA2-4EEF-B82C-2681DE43043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4159" t="30048" r="13715" b="53614"/>
          <a:stretch/>
        </p:blipFill>
        <p:spPr>
          <a:xfrm rot="-60000">
            <a:off x="5757493" y="600636"/>
            <a:ext cx="6344194" cy="2555301"/>
          </a:xfrm>
          <a:prstGeom prst="rect">
            <a:avLst/>
          </a:prstGeom>
        </p:spPr>
      </p:pic>
      <p:pic>
        <p:nvPicPr>
          <p:cNvPr id="13" name="Picture 4" descr="CQRS 命令查詢職責分離模式 (Command Query Responsibility Segregation)">
            <a:extLst>
              <a:ext uri="{FF2B5EF4-FFF2-40B4-BE49-F238E27FC236}">
                <a16:creationId xmlns:a16="http://schemas.microsoft.com/office/drawing/2014/main" id="{6A843B88-AC20-49C9-A93B-F96D0E266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F094A600-F61A-459F-B1CD-33D18BCDF1C6}"/>
              </a:ext>
            </a:extLst>
          </p:cNvPr>
          <p:cNvSpPr txBox="1"/>
          <p:nvPr/>
        </p:nvSpPr>
        <p:spPr>
          <a:xfrm>
            <a:off x="9908931" y="2708030"/>
            <a:ext cx="1715021" cy="369332"/>
          </a:xfrm>
          <a:prstGeom prst="rect">
            <a:avLst/>
          </a:prstGeom>
          <a:noFill/>
        </p:spPr>
        <p:txBody>
          <a:bodyPr wrap="none" rtlCol="0">
            <a:spAutoFit/>
          </a:bodyPr>
          <a:lstStyle/>
          <a:p>
            <a:r>
              <a:rPr lang="en-US" altLang="zh-TW" dirty="0"/>
              <a:t>Projection, </a:t>
            </a:r>
            <a:r>
              <a:rPr lang="zh-TW" altLang="en-US" dirty="0"/>
              <a:t>投射</a:t>
            </a:r>
          </a:p>
        </p:txBody>
      </p:sp>
    </p:spTree>
    <p:extLst>
      <p:ext uri="{BB962C8B-B14F-4D97-AF65-F5344CB8AC3E}">
        <p14:creationId xmlns:p14="http://schemas.microsoft.com/office/powerpoint/2010/main" val="1010920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zh-TW" altLang="en-US" dirty="0"/>
              <a:t>微服務資料管理的天堂路</a:t>
            </a: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normAutofit/>
          </a:bodyPr>
          <a:lstStyle/>
          <a:p>
            <a:r>
              <a:rPr lang="zh-TW" altLang="en-US" dirty="0"/>
              <a:t>談 </a:t>
            </a:r>
            <a:r>
              <a:rPr lang="en-US" dirty="0"/>
              <a:t>CQRS / Event Sourcing </a:t>
            </a:r>
            <a:r>
              <a:rPr lang="zh-TW" altLang="en-US" dirty="0"/>
              <a:t>的應用與實踐</a:t>
            </a:r>
            <a:endParaRPr lang="en-US" altLang="zh-TW" dirty="0"/>
          </a:p>
          <a:p>
            <a:r>
              <a:rPr lang="en-US" dirty="0"/>
              <a:t>Andrew Wu, 2021/12/18</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E68A9-D2DA-43D7-8434-6F1507204F58}"/>
              </a:ext>
            </a:extLst>
          </p:cNvPr>
          <p:cNvSpPr>
            <a:spLocks noGrp="1"/>
          </p:cNvSpPr>
          <p:nvPr>
            <p:ph type="title"/>
          </p:nvPr>
        </p:nvSpPr>
        <p:spPr/>
        <p:txBody>
          <a:bodyPr/>
          <a:lstStyle/>
          <a:p>
            <a:r>
              <a:rPr lang="en-US" altLang="zh-TW" dirty="0"/>
              <a:t>OOP</a:t>
            </a:r>
            <a:r>
              <a:rPr lang="zh-TW" altLang="en-US" dirty="0"/>
              <a:t> </a:t>
            </a:r>
            <a:r>
              <a:rPr lang="en-US" altLang="zh-TW" dirty="0"/>
              <a:t>Design Pattern: Command</a:t>
            </a:r>
            <a:endParaRPr lang="zh-TW" altLang="en-US" dirty="0"/>
          </a:p>
        </p:txBody>
      </p:sp>
      <p:pic>
        <p:nvPicPr>
          <p:cNvPr id="5" name="內容版面配置區 4">
            <a:extLst>
              <a:ext uri="{FF2B5EF4-FFF2-40B4-BE49-F238E27FC236}">
                <a16:creationId xmlns:a16="http://schemas.microsoft.com/office/drawing/2014/main" id="{4C580E69-19EA-4ADF-841F-81E75A915A84}"/>
              </a:ext>
            </a:extLst>
          </p:cNvPr>
          <p:cNvPicPr>
            <a:picLocks noGrp="1" noChangeAspect="1"/>
          </p:cNvPicPr>
          <p:nvPr>
            <p:ph idx="1"/>
          </p:nvPr>
        </p:nvPicPr>
        <p:blipFill rotWithShape="1">
          <a:blip r:embed="rId2"/>
          <a:srcRect l="8279" t="50990" r="55967"/>
          <a:stretch/>
        </p:blipFill>
        <p:spPr>
          <a:xfrm rot="5460000">
            <a:off x="5638697" y="-699208"/>
            <a:ext cx="4546507" cy="8816502"/>
          </a:xfrm>
        </p:spPr>
      </p:pic>
      <p:pic>
        <p:nvPicPr>
          <p:cNvPr id="6146" name="Picture 2" descr="物件導向設計模式－可再利用物件導向軟體之要素(精裝典藏版) (Design Patterns: Elements of Reusable  Object-Oriented Software) | 天瓏網路書店">
            <a:extLst>
              <a:ext uri="{FF2B5EF4-FFF2-40B4-BE49-F238E27FC236}">
                <a16:creationId xmlns:a16="http://schemas.microsoft.com/office/drawing/2014/main" id="{9B32882E-538A-4F04-9146-C953CFD87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506" y="1449962"/>
            <a:ext cx="3790215" cy="504291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672C9CF-F8C7-487D-A3B3-A83D9F141343}"/>
              </a:ext>
            </a:extLst>
          </p:cNvPr>
          <p:cNvSpPr txBox="1"/>
          <p:nvPr/>
        </p:nvSpPr>
        <p:spPr>
          <a:xfrm>
            <a:off x="2527371" y="5969655"/>
            <a:ext cx="1510350" cy="523220"/>
          </a:xfrm>
          <a:prstGeom prst="rect">
            <a:avLst/>
          </a:prstGeom>
          <a:noFill/>
        </p:spPr>
        <p:txBody>
          <a:bodyPr wrap="none" rtlCol="0">
            <a:spAutoFit/>
          </a:bodyPr>
          <a:lstStyle/>
          <a:p>
            <a:r>
              <a:rPr lang="en-US" altLang="zh-TW" sz="1400" dirty="0" err="1">
                <a:latin typeface="微軟正黑體" panose="020B0604030504040204" pitchFamily="34" charset="-120"/>
                <a:ea typeface="微軟正黑體" panose="020B0604030504040204" pitchFamily="34" charset="-120"/>
              </a:rPr>
              <a:t>GoF</a:t>
            </a:r>
            <a:r>
              <a:rPr lang="en-US" altLang="zh-TW" sz="1400" dirty="0">
                <a:latin typeface="微軟正黑體" panose="020B0604030504040204" pitchFamily="34" charset="-120"/>
                <a:ea typeface="微軟正黑體" panose="020B0604030504040204" pitchFamily="34" charset="-120"/>
              </a:rPr>
              <a:t>, 1994</a:t>
            </a:r>
          </a:p>
          <a:p>
            <a:r>
              <a:rPr lang="zh-TW" altLang="en-US" sz="1400" dirty="0">
                <a:latin typeface="微軟正黑體" panose="020B0604030504040204" pitchFamily="34" charset="-120"/>
                <a:ea typeface="微軟正黑體" panose="020B0604030504040204" pitchFamily="34" charset="-120"/>
              </a:rPr>
              <a:t>中譯版</a:t>
            </a:r>
            <a:r>
              <a:rPr lang="en-US" altLang="zh-TW" sz="1400" dirty="0">
                <a:latin typeface="微軟正黑體" panose="020B0604030504040204" pitchFamily="34" charset="-120"/>
                <a:ea typeface="微軟正黑體" panose="020B0604030504040204" pitchFamily="34" charset="-120"/>
              </a:rPr>
              <a:t>, 2001/04</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77620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9C40D7-5869-40B0-B546-5AE93E1E6A6F}"/>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74113A4-AD6F-4FBB-83A2-D4F792CCD5B8}"/>
              </a:ext>
            </a:extLst>
          </p:cNvPr>
          <p:cNvSpPr>
            <a:spLocks noGrp="1"/>
          </p:cNvSpPr>
          <p:nvPr>
            <p:ph idx="1"/>
          </p:nvPr>
        </p:nvSpPr>
        <p:spPr/>
        <p:txBody>
          <a:bodyPr/>
          <a:lstStyle/>
          <a:p>
            <a:endParaRPr lang="zh-TW" altLang="en-US" dirty="0"/>
          </a:p>
        </p:txBody>
      </p:sp>
      <p:pic>
        <p:nvPicPr>
          <p:cNvPr id="7" name="圖片 6">
            <a:extLst>
              <a:ext uri="{FF2B5EF4-FFF2-40B4-BE49-F238E27FC236}">
                <a16:creationId xmlns:a16="http://schemas.microsoft.com/office/drawing/2014/main" id="{ACEEE2D3-E0A2-4D77-AC3C-71022B3D1E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7680" r="15625" b="6024"/>
          <a:stretch/>
        </p:blipFill>
        <p:spPr>
          <a:xfrm rot="16200000">
            <a:off x="169537" y="929340"/>
            <a:ext cx="6447493" cy="5110167"/>
          </a:xfrm>
          <a:prstGeom prst="rect">
            <a:avLst/>
          </a:prstGeom>
        </p:spPr>
      </p:pic>
      <p:pic>
        <p:nvPicPr>
          <p:cNvPr id="9" name="圖片 8">
            <a:extLst>
              <a:ext uri="{FF2B5EF4-FFF2-40B4-BE49-F238E27FC236}">
                <a16:creationId xmlns:a16="http://schemas.microsoft.com/office/drawing/2014/main" id="{15F2F87B-969A-41D4-A4B5-B326A37EA24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17680" t="14563" r="15625"/>
          <a:stretch/>
        </p:blipFill>
        <p:spPr>
          <a:xfrm rot="16200000">
            <a:off x="5427337" y="1161519"/>
            <a:ext cx="6447495" cy="4645810"/>
          </a:xfrm>
          <a:prstGeom prst="rect">
            <a:avLst/>
          </a:prstGeom>
        </p:spPr>
      </p:pic>
      <p:cxnSp>
        <p:nvCxnSpPr>
          <p:cNvPr id="11" name="直線接點 10">
            <a:extLst>
              <a:ext uri="{FF2B5EF4-FFF2-40B4-BE49-F238E27FC236}">
                <a16:creationId xmlns:a16="http://schemas.microsoft.com/office/drawing/2014/main" id="{C29C2F50-4F40-4CB8-8C20-160DED653595}"/>
              </a:ext>
            </a:extLst>
          </p:cNvPr>
          <p:cNvCxnSpPr/>
          <p:nvPr/>
        </p:nvCxnSpPr>
        <p:spPr>
          <a:xfrm>
            <a:off x="1770845" y="1577662"/>
            <a:ext cx="39988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80CE3ECC-CEA9-4555-8C1F-65BA470183D9}"/>
              </a:ext>
            </a:extLst>
          </p:cNvPr>
          <p:cNvCxnSpPr>
            <a:cxnSpLocks/>
          </p:cNvCxnSpPr>
          <p:nvPr/>
        </p:nvCxnSpPr>
        <p:spPr>
          <a:xfrm>
            <a:off x="1770845" y="5170868"/>
            <a:ext cx="1622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17DECF93-7360-4FE5-A104-B964C6674B87}"/>
              </a:ext>
            </a:extLst>
          </p:cNvPr>
          <p:cNvCxnSpPr>
            <a:cxnSpLocks/>
          </p:cNvCxnSpPr>
          <p:nvPr/>
        </p:nvCxnSpPr>
        <p:spPr>
          <a:xfrm>
            <a:off x="6561786" y="4001294"/>
            <a:ext cx="1622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722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783394-A68C-46A8-A698-79FBAE50BCA7}"/>
              </a:ext>
            </a:extLst>
          </p:cNvPr>
          <p:cNvSpPr>
            <a:spLocks noGrp="1"/>
          </p:cNvSpPr>
          <p:nvPr>
            <p:ph type="title"/>
          </p:nvPr>
        </p:nvSpPr>
        <p:spPr/>
        <p:txBody>
          <a:bodyPr/>
          <a:lstStyle/>
          <a:p>
            <a:r>
              <a:rPr lang="zh-TW" altLang="en-US" dirty="0"/>
              <a:t>案例</a:t>
            </a:r>
            <a:r>
              <a:rPr lang="en-US" altLang="zh-TW" dirty="0"/>
              <a:t>:</a:t>
            </a:r>
            <a:r>
              <a:rPr lang="zh-TW" altLang="en-US" dirty="0"/>
              <a:t> 銀行的存摺</a:t>
            </a:r>
          </a:p>
        </p:txBody>
      </p:sp>
      <p:sp>
        <p:nvSpPr>
          <p:cNvPr id="4" name="文字方塊 3">
            <a:extLst>
              <a:ext uri="{FF2B5EF4-FFF2-40B4-BE49-F238E27FC236}">
                <a16:creationId xmlns:a16="http://schemas.microsoft.com/office/drawing/2014/main" id="{68AF0F8D-E049-42E4-9056-D6D1BB9CA719}"/>
              </a:ext>
            </a:extLst>
          </p:cNvPr>
          <p:cNvSpPr txBox="1"/>
          <p:nvPr/>
        </p:nvSpPr>
        <p:spPr>
          <a:xfrm>
            <a:off x="1947984" y="6329966"/>
            <a:ext cx="5354992" cy="646331"/>
          </a:xfrm>
          <a:prstGeom prst="rect">
            <a:avLst/>
          </a:prstGeom>
          <a:noFill/>
        </p:spPr>
        <p:txBody>
          <a:bodyPr wrap="none" rtlCol="0">
            <a:spAutoFit/>
          </a:bodyPr>
          <a:lstStyle/>
          <a:p>
            <a:r>
              <a:rPr lang="en-US" altLang="zh-TW" dirty="0">
                <a:hlinkClick r:id="rId2"/>
              </a:rPr>
              <a:t>https://www.ettoday.net/news/20161211/827749.htm</a:t>
            </a:r>
            <a:endParaRPr lang="en-US" altLang="zh-TW" dirty="0"/>
          </a:p>
          <a:p>
            <a:endParaRPr lang="zh-TW" altLang="en-US" dirty="0"/>
          </a:p>
        </p:txBody>
      </p:sp>
      <p:pic>
        <p:nvPicPr>
          <p:cNvPr id="1026" name="Picture 2">
            <a:extLst>
              <a:ext uri="{FF2B5EF4-FFF2-40B4-BE49-F238E27FC236}">
                <a16:creationId xmlns:a16="http://schemas.microsoft.com/office/drawing/2014/main" id="{8A1536C5-22FB-41C2-926D-E9B0C4C87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92" y="1477985"/>
            <a:ext cx="8283799" cy="466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147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B50529-61B4-4631-B4F7-A9C5413262DF}"/>
              </a:ext>
            </a:extLst>
          </p:cNvPr>
          <p:cNvSpPr>
            <a:spLocks noGrp="1"/>
          </p:cNvSpPr>
          <p:nvPr>
            <p:ph type="title"/>
          </p:nvPr>
        </p:nvSpPr>
        <p:spPr/>
        <p:txBody>
          <a:bodyPr/>
          <a:lstStyle/>
          <a:p>
            <a:r>
              <a:rPr lang="en-US" altLang="zh-TW" dirty="0"/>
              <a:t>How it work?</a:t>
            </a:r>
            <a:endParaRPr lang="zh-TW" altLang="en-US" dirty="0"/>
          </a:p>
        </p:txBody>
      </p:sp>
      <p:sp>
        <p:nvSpPr>
          <p:cNvPr id="3" name="內容版面配置區 2">
            <a:extLst>
              <a:ext uri="{FF2B5EF4-FFF2-40B4-BE49-F238E27FC236}">
                <a16:creationId xmlns:a16="http://schemas.microsoft.com/office/drawing/2014/main" id="{6CBB98CD-45F5-4F9F-BB78-B1953944A249}"/>
              </a:ext>
            </a:extLst>
          </p:cNvPr>
          <p:cNvSpPr>
            <a:spLocks noGrp="1"/>
          </p:cNvSpPr>
          <p:nvPr>
            <p:ph idx="1"/>
          </p:nvPr>
        </p:nvSpPr>
        <p:spPr/>
        <p:txBody>
          <a:bodyPr/>
          <a:lstStyle/>
          <a:p>
            <a:r>
              <a:rPr lang="zh-TW" altLang="en-US" dirty="0"/>
              <a:t>試著想像一下，銀行帳戶背後的 </a:t>
            </a:r>
            <a:r>
              <a:rPr lang="en-US" altLang="zh-TW" dirty="0"/>
              <a:t>database schema </a:t>
            </a:r>
            <a:r>
              <a:rPr lang="zh-TW" altLang="en-US" dirty="0"/>
              <a:t>如何設計</a:t>
            </a:r>
            <a:r>
              <a:rPr lang="en-US" altLang="zh-TW" dirty="0"/>
              <a:t>?</a:t>
            </a:r>
          </a:p>
          <a:p>
            <a:endParaRPr lang="en-US" altLang="zh-TW" dirty="0"/>
          </a:p>
          <a:p>
            <a:r>
              <a:rPr lang="en-US" altLang="zh-TW" dirty="0"/>
              <a:t>(1), </a:t>
            </a:r>
            <a:r>
              <a:rPr lang="zh-TW" altLang="en-US" dirty="0"/>
              <a:t>主表放 </a:t>
            </a:r>
            <a:r>
              <a:rPr lang="en-US" altLang="zh-TW" dirty="0"/>
              <a:t>balance, </a:t>
            </a:r>
            <a:r>
              <a:rPr lang="zh-TW" altLang="en-US" dirty="0"/>
              <a:t>子表放 存</a:t>
            </a:r>
            <a:r>
              <a:rPr lang="en-US" altLang="zh-TW" dirty="0"/>
              <a:t>/</a:t>
            </a:r>
            <a:r>
              <a:rPr lang="zh-TW" altLang="en-US" dirty="0"/>
              <a:t>提</a:t>
            </a:r>
            <a:r>
              <a:rPr lang="en-US" altLang="zh-TW" dirty="0"/>
              <a:t>, </a:t>
            </a:r>
            <a:r>
              <a:rPr lang="zh-TW" altLang="en-US" dirty="0"/>
              <a:t>時間</a:t>
            </a:r>
            <a:r>
              <a:rPr lang="en-US" altLang="zh-TW" dirty="0"/>
              <a:t>, </a:t>
            </a:r>
            <a:r>
              <a:rPr lang="zh-TW" altLang="en-US" dirty="0"/>
              <a:t>交易序號</a:t>
            </a:r>
            <a:r>
              <a:rPr lang="en-US" altLang="zh-TW" dirty="0"/>
              <a:t>, </a:t>
            </a:r>
            <a:r>
              <a:rPr lang="zh-TW" altLang="en-US" dirty="0"/>
              <a:t>註記</a:t>
            </a:r>
            <a:endParaRPr lang="en-US" altLang="zh-TW" dirty="0"/>
          </a:p>
          <a:p>
            <a:r>
              <a:rPr lang="en-US" altLang="zh-TW" dirty="0"/>
              <a:t>(2), </a:t>
            </a:r>
            <a:r>
              <a:rPr lang="zh-TW" altLang="en-US" dirty="0"/>
              <a:t>同 </a:t>
            </a:r>
            <a:r>
              <a:rPr lang="en-US" altLang="zh-TW" dirty="0"/>
              <a:t>1, </a:t>
            </a:r>
            <a:r>
              <a:rPr lang="zh-TW" altLang="en-US" dirty="0"/>
              <a:t>子表放 </a:t>
            </a:r>
            <a:r>
              <a:rPr lang="en-US" altLang="zh-TW" dirty="0"/>
              <a:t>balance</a:t>
            </a:r>
          </a:p>
          <a:p>
            <a:r>
              <a:rPr lang="en-US" altLang="zh-TW" dirty="0"/>
              <a:t>(3), </a:t>
            </a:r>
            <a:r>
              <a:rPr lang="zh-TW" altLang="en-US" dirty="0"/>
              <a:t>同 </a:t>
            </a:r>
            <a:r>
              <a:rPr lang="en-US" altLang="zh-TW" dirty="0"/>
              <a:t>2, </a:t>
            </a:r>
            <a:r>
              <a:rPr lang="zh-TW" altLang="en-US" dirty="0"/>
              <a:t>主表不放 </a:t>
            </a:r>
            <a:r>
              <a:rPr lang="en-US" altLang="zh-TW" dirty="0"/>
              <a:t>balance</a:t>
            </a:r>
          </a:p>
          <a:p>
            <a:r>
              <a:rPr lang="en-US" altLang="zh-TW" dirty="0"/>
              <a:t>(4), </a:t>
            </a:r>
            <a:r>
              <a:rPr lang="zh-TW" altLang="en-US" dirty="0"/>
              <a:t>同 </a:t>
            </a:r>
            <a:r>
              <a:rPr lang="en-US" altLang="zh-TW" dirty="0"/>
              <a:t>2, </a:t>
            </a:r>
            <a:r>
              <a:rPr lang="zh-TW" altLang="en-US" dirty="0"/>
              <a:t>不過主表子表都不放 </a:t>
            </a:r>
            <a:r>
              <a:rPr lang="en-US" altLang="zh-TW" dirty="0"/>
              <a:t>balance, </a:t>
            </a:r>
            <a:r>
              <a:rPr lang="zh-TW" altLang="en-US" dirty="0"/>
              <a:t>需要時即時運算</a:t>
            </a:r>
          </a:p>
        </p:txBody>
      </p:sp>
    </p:spTree>
    <p:extLst>
      <p:ext uri="{BB962C8B-B14F-4D97-AF65-F5344CB8AC3E}">
        <p14:creationId xmlns:p14="http://schemas.microsoft.com/office/powerpoint/2010/main" val="3653496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A148C-33B2-4CD9-9E35-58106F7E8E82}"/>
              </a:ext>
            </a:extLst>
          </p:cNvPr>
          <p:cNvSpPr>
            <a:spLocks noGrp="1"/>
          </p:cNvSpPr>
          <p:nvPr>
            <p:ph type="title"/>
          </p:nvPr>
        </p:nvSpPr>
        <p:spPr/>
        <p:txBody>
          <a:bodyPr/>
          <a:lstStyle/>
          <a:p>
            <a:r>
              <a:rPr lang="zh-TW" altLang="en-US" dirty="0"/>
              <a:t>該如何選擇</a:t>
            </a:r>
            <a:r>
              <a:rPr lang="en-US" altLang="zh-TW" dirty="0"/>
              <a:t>?</a:t>
            </a:r>
            <a:endParaRPr lang="zh-TW" altLang="en-US" dirty="0"/>
          </a:p>
        </p:txBody>
      </p:sp>
      <p:sp>
        <p:nvSpPr>
          <p:cNvPr id="3" name="內容版面配置區 2">
            <a:extLst>
              <a:ext uri="{FF2B5EF4-FFF2-40B4-BE49-F238E27FC236}">
                <a16:creationId xmlns:a16="http://schemas.microsoft.com/office/drawing/2014/main" id="{4A9FAA26-5612-422C-8170-AA6864A8A4FC}"/>
              </a:ext>
            </a:extLst>
          </p:cNvPr>
          <p:cNvSpPr>
            <a:spLocks noGrp="1"/>
          </p:cNvSpPr>
          <p:nvPr>
            <p:ph idx="1"/>
          </p:nvPr>
        </p:nvSpPr>
        <p:spPr/>
        <p:txBody>
          <a:bodyPr>
            <a:normAutofit fontScale="92500" lnSpcReduction="20000"/>
          </a:bodyPr>
          <a:lstStyle/>
          <a:p>
            <a:pPr marL="0" indent="0">
              <a:buNone/>
            </a:pPr>
            <a:r>
              <a:rPr lang="en-US" altLang="zh-TW" dirty="0"/>
              <a:t>// </a:t>
            </a:r>
            <a:r>
              <a:rPr lang="zh-TW" altLang="en-US" dirty="0"/>
              <a:t>別急著端出正規化</a:t>
            </a:r>
            <a:r>
              <a:rPr lang="en-US" altLang="zh-TW" dirty="0"/>
              <a:t>…</a:t>
            </a:r>
            <a:r>
              <a:rPr lang="zh-TW" altLang="en-US" dirty="0"/>
              <a:t> </a:t>
            </a:r>
            <a:endParaRPr lang="en-US" altLang="zh-TW" dirty="0"/>
          </a:p>
          <a:p>
            <a:pPr marL="0" indent="0">
              <a:buNone/>
            </a:pPr>
            <a:r>
              <a:rPr lang="zh-TW" altLang="en-US" dirty="0"/>
              <a:t>資料結構選擇不是對錯的問題，端看對你最重要的難題是哪一個。</a:t>
            </a:r>
            <a:endParaRPr lang="en-US" altLang="zh-TW" dirty="0"/>
          </a:p>
          <a:p>
            <a:pPr marL="0" indent="0">
              <a:buNone/>
            </a:pPr>
            <a:endParaRPr lang="en-US" altLang="zh-TW" dirty="0"/>
          </a:p>
          <a:p>
            <a:pPr marL="0" indent="0">
              <a:buNone/>
            </a:pPr>
            <a:r>
              <a:rPr lang="zh-TW" altLang="en-US" dirty="0"/>
              <a:t>銀行的難題</a:t>
            </a:r>
            <a:r>
              <a:rPr lang="en-US" altLang="zh-TW" dirty="0"/>
              <a:t>:</a:t>
            </a:r>
          </a:p>
          <a:p>
            <a:pPr marL="514350" indent="-514350">
              <a:buAutoNum type="arabicPeriod"/>
            </a:pPr>
            <a:r>
              <a:rPr lang="zh-TW" altLang="en-US" dirty="0"/>
              <a:t>資料計算錯誤怎麼回溯當時狀況</a:t>
            </a:r>
            <a:r>
              <a:rPr lang="en-US" altLang="zh-TW" dirty="0"/>
              <a:t>?</a:t>
            </a:r>
          </a:p>
          <a:p>
            <a:pPr marL="514350" indent="-514350">
              <a:buAutoNum type="arabicPeriod"/>
            </a:pPr>
            <a:r>
              <a:rPr lang="zh-TW" altLang="en-US" dirty="0"/>
              <a:t>交易計算錯誤的話，是否有辦法事後重新計算補救</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 </a:t>
            </a:r>
            <a:r>
              <a:rPr lang="en-US" altLang="zh-TW" dirty="0"/>
              <a:t>developer </a:t>
            </a:r>
            <a:r>
              <a:rPr lang="zh-TW" altLang="en-US" dirty="0"/>
              <a:t>的 </a:t>
            </a:r>
            <a:r>
              <a:rPr lang="en-US" altLang="zh-TW" dirty="0"/>
              <a:t>bug?</a:t>
            </a:r>
            <a:r>
              <a:rPr lang="zh-TW" altLang="en-US" dirty="0"/>
              <a:t> 能否修正 </a:t>
            </a:r>
            <a:r>
              <a:rPr lang="en-US" altLang="zh-TW" dirty="0"/>
              <a:t>bug </a:t>
            </a:r>
            <a:r>
              <a:rPr lang="zh-TW" altLang="en-US" dirty="0"/>
              <a:t>後重建正確資料</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如何防止有惡意的 </a:t>
            </a:r>
            <a:r>
              <a:rPr lang="en-US" altLang="zh-TW" dirty="0"/>
              <a:t>developer?</a:t>
            </a:r>
            <a:r>
              <a:rPr lang="zh-TW" altLang="en-US" dirty="0"/>
              <a:t> 能否事後回溯他做了什麼</a:t>
            </a:r>
            <a:r>
              <a:rPr lang="en-US" altLang="zh-TW" dirty="0"/>
              <a:t>?</a:t>
            </a:r>
          </a:p>
          <a:p>
            <a:pPr marL="514350" indent="-514350">
              <a:buAutoNum type="arabicPeriod"/>
            </a:pPr>
            <a:endParaRPr lang="en-US" altLang="zh-TW" dirty="0"/>
          </a:p>
          <a:p>
            <a:pPr marL="0" indent="0">
              <a:buNone/>
            </a:pPr>
            <a:r>
              <a:rPr lang="en-US" altLang="zh-TW" dirty="0"/>
              <a:t>// </a:t>
            </a:r>
            <a:r>
              <a:rPr lang="zh-TW" altLang="en-US" dirty="0"/>
              <a:t>接著才是大家熟知的</a:t>
            </a:r>
            <a:r>
              <a:rPr lang="en-US" altLang="zh-TW" dirty="0"/>
              <a:t>: </a:t>
            </a:r>
            <a:r>
              <a:rPr lang="zh-TW" altLang="en-US" dirty="0"/>
              <a:t>效能、正規化、一致性、可維護性等等議題</a:t>
            </a:r>
            <a:r>
              <a:rPr lang="en-US" altLang="zh-TW" dirty="0"/>
              <a:t>…</a:t>
            </a:r>
            <a:endParaRPr lang="zh-TW" altLang="en-US" dirty="0"/>
          </a:p>
        </p:txBody>
      </p:sp>
    </p:spTree>
    <p:extLst>
      <p:ext uri="{BB962C8B-B14F-4D97-AF65-F5344CB8AC3E}">
        <p14:creationId xmlns:p14="http://schemas.microsoft.com/office/powerpoint/2010/main" val="1853171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5190B6-20B0-4D7C-B37C-7B6DA73804B7}"/>
              </a:ext>
            </a:extLst>
          </p:cNvPr>
          <p:cNvSpPr>
            <a:spLocks noGrp="1"/>
          </p:cNvSpPr>
          <p:nvPr>
            <p:ph type="title"/>
          </p:nvPr>
        </p:nvSpPr>
        <p:spPr/>
        <p:txBody>
          <a:bodyPr/>
          <a:lstStyle/>
          <a:p>
            <a:r>
              <a:rPr lang="zh-TW" altLang="en-US" dirty="0"/>
              <a:t>重新回來看看 </a:t>
            </a:r>
            <a:r>
              <a:rPr lang="en-US" altLang="zh-TW" dirty="0"/>
              <a:t>event sourcing </a:t>
            </a:r>
            <a:r>
              <a:rPr lang="zh-TW" altLang="en-US" dirty="0"/>
              <a:t>的作法</a:t>
            </a:r>
            <a:r>
              <a:rPr lang="en-US" altLang="zh-TW" dirty="0"/>
              <a:t>…</a:t>
            </a:r>
            <a:endParaRPr lang="zh-TW" altLang="en-US" dirty="0"/>
          </a:p>
        </p:txBody>
      </p:sp>
      <p:sp>
        <p:nvSpPr>
          <p:cNvPr id="3" name="內容版面配置區 2">
            <a:extLst>
              <a:ext uri="{FF2B5EF4-FFF2-40B4-BE49-F238E27FC236}">
                <a16:creationId xmlns:a16="http://schemas.microsoft.com/office/drawing/2014/main" id="{C7630F4C-8393-4398-8732-89767C8C3CD7}"/>
              </a:ext>
            </a:extLst>
          </p:cNvPr>
          <p:cNvSpPr>
            <a:spLocks noGrp="1"/>
          </p:cNvSpPr>
          <p:nvPr>
            <p:ph idx="1"/>
          </p:nvPr>
        </p:nvSpPr>
        <p:spPr/>
        <p:txBody>
          <a:bodyPr>
            <a:normAutofit lnSpcReduction="10000"/>
          </a:bodyPr>
          <a:lstStyle/>
          <a:p>
            <a:r>
              <a:rPr lang="zh-TW" altLang="en-US" dirty="0"/>
              <a:t>所有異動的需求，都當成 </a:t>
            </a:r>
            <a:r>
              <a:rPr lang="en-US" altLang="zh-TW" dirty="0"/>
              <a:t>“event”, </a:t>
            </a:r>
            <a:r>
              <a:rPr lang="zh-TW" altLang="en-US" dirty="0"/>
              <a:t>並且原封不動的按順序儲存</a:t>
            </a:r>
            <a:br>
              <a:rPr lang="en-US" altLang="zh-TW" dirty="0"/>
            </a:br>
            <a:r>
              <a:rPr lang="en-US" altLang="zh-TW" sz="1600" dirty="0"/>
              <a:t>(write only, C</a:t>
            </a:r>
            <a:r>
              <a:rPr lang="en-US" altLang="zh-TW" sz="1600" strike="sngStrike" dirty="0"/>
              <a:t>RUD</a:t>
            </a:r>
            <a:r>
              <a:rPr lang="en-US" altLang="zh-TW" sz="1600" dirty="0"/>
              <a:t> )</a:t>
            </a:r>
          </a:p>
          <a:p>
            <a:endParaRPr lang="en-US" altLang="zh-TW" sz="1600" dirty="0"/>
          </a:p>
          <a:p>
            <a:r>
              <a:rPr lang="zh-TW" altLang="en-US" dirty="0"/>
              <a:t>按照順序來處理 </a:t>
            </a:r>
            <a:r>
              <a:rPr lang="en-US" altLang="zh-TW" dirty="0"/>
              <a:t>“event” </a:t>
            </a:r>
            <a:r>
              <a:rPr lang="zh-TW" altLang="en-US" dirty="0"/>
              <a:t>對資料的改變</a:t>
            </a:r>
            <a:br>
              <a:rPr lang="en-US" altLang="zh-TW" dirty="0"/>
            </a:br>
            <a:r>
              <a:rPr lang="en-US" altLang="zh-TW" sz="1600" dirty="0"/>
              <a:t>(update “projection”, CRUD)</a:t>
            </a:r>
          </a:p>
          <a:p>
            <a:endParaRPr lang="en-US" altLang="zh-TW" sz="1600" dirty="0"/>
          </a:p>
          <a:p>
            <a:r>
              <a:rPr lang="zh-TW" altLang="en-US" dirty="0"/>
              <a:t>因為已經 </a:t>
            </a:r>
            <a:r>
              <a:rPr lang="en-US" altLang="zh-TW" dirty="0"/>
              <a:t>“</a:t>
            </a:r>
            <a:r>
              <a:rPr lang="zh-TW" altLang="en-US" dirty="0"/>
              <a:t>循序</a:t>
            </a:r>
            <a:r>
              <a:rPr lang="en-US" altLang="zh-TW" dirty="0"/>
              <a:t>”</a:t>
            </a:r>
            <a:r>
              <a:rPr lang="zh-TW" altLang="en-US" dirty="0"/>
              <a:t> 紀錄，只需要開最基本的權限，可以物理隔離。</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，所以不用擔心交易與鎖定等問題</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 記錄所有異動的需求，因此可以</a:t>
            </a:r>
            <a:r>
              <a:rPr lang="zh-TW" altLang="en-US" b="1" dirty="0"/>
              <a:t>重新回放</a:t>
            </a:r>
            <a:endParaRPr lang="en-US" altLang="zh-TW" b="1" dirty="0"/>
          </a:p>
          <a:p>
            <a:r>
              <a:rPr lang="zh-TW" altLang="en-US" dirty="0"/>
              <a:t>因為已經 </a:t>
            </a:r>
            <a:r>
              <a:rPr lang="en-US" altLang="zh-TW" dirty="0"/>
              <a:t>“</a:t>
            </a:r>
            <a:r>
              <a:rPr lang="zh-TW" altLang="en-US" dirty="0"/>
              <a:t>循序</a:t>
            </a:r>
            <a:r>
              <a:rPr lang="en-US" altLang="zh-TW" dirty="0"/>
              <a:t>” </a:t>
            </a:r>
            <a:r>
              <a:rPr lang="zh-TW" altLang="en-US" dirty="0"/>
              <a:t>記錄再處理，因此能夠安全的寫多份 </a:t>
            </a:r>
            <a:r>
              <a:rPr lang="en-US" altLang="zh-TW" dirty="0"/>
              <a:t>(developer), </a:t>
            </a:r>
            <a:r>
              <a:rPr lang="zh-TW" altLang="en-US" dirty="0"/>
              <a:t>並且用最適合將來使用的結構儲存</a:t>
            </a:r>
          </a:p>
        </p:txBody>
      </p:sp>
      <p:cxnSp>
        <p:nvCxnSpPr>
          <p:cNvPr id="5" name="直線接點 4">
            <a:extLst>
              <a:ext uri="{FF2B5EF4-FFF2-40B4-BE49-F238E27FC236}">
                <a16:creationId xmlns:a16="http://schemas.microsoft.com/office/drawing/2014/main" id="{E5644190-D8C8-4AF6-92E3-5D4F528AD81E}"/>
              </a:ext>
            </a:extLst>
          </p:cNvPr>
          <p:cNvCxnSpPr/>
          <p:nvPr/>
        </p:nvCxnSpPr>
        <p:spPr>
          <a:xfrm>
            <a:off x="508715" y="2595093"/>
            <a:ext cx="110629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936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CDCA4C-5A89-4466-B42E-C580E7D921D0}"/>
              </a:ext>
            </a:extLst>
          </p:cNvPr>
          <p:cNvSpPr>
            <a:spLocks noGrp="1"/>
          </p:cNvSpPr>
          <p:nvPr>
            <p:ph type="title"/>
          </p:nvPr>
        </p:nvSpPr>
        <p:spPr/>
        <p:txBody>
          <a:bodyPr/>
          <a:lstStyle/>
          <a:p>
            <a:r>
              <a:rPr lang="zh-TW" altLang="en-US" dirty="0"/>
              <a:t>來看看分解動作</a:t>
            </a:r>
            <a:r>
              <a:rPr lang="en-US" altLang="zh-TW" dirty="0"/>
              <a:t>:</a:t>
            </a:r>
            <a:endParaRPr lang="zh-TW" altLang="en-US" dirty="0"/>
          </a:p>
        </p:txBody>
      </p:sp>
      <p:graphicFrame>
        <p:nvGraphicFramePr>
          <p:cNvPr id="4" name="表格 4">
            <a:extLst>
              <a:ext uri="{FF2B5EF4-FFF2-40B4-BE49-F238E27FC236}">
                <a16:creationId xmlns:a16="http://schemas.microsoft.com/office/drawing/2014/main" id="{D8BCE8E6-6898-4A3D-920A-EA43C549175C}"/>
              </a:ext>
            </a:extLst>
          </p:cNvPr>
          <p:cNvGraphicFramePr>
            <a:graphicFrameLocks noGrp="1"/>
          </p:cNvGraphicFramePr>
          <p:nvPr>
            <p:ph idx="1"/>
            <p:extLst>
              <p:ext uri="{D42A27DB-BD31-4B8C-83A1-F6EECF244321}">
                <p14:modId xmlns:p14="http://schemas.microsoft.com/office/powerpoint/2010/main" val="944477857"/>
              </p:ext>
            </p:extLst>
          </p:nvPr>
        </p:nvGraphicFramePr>
        <p:xfrm>
          <a:off x="838199" y="3525636"/>
          <a:ext cx="10515598" cy="286512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r h="370840">
                <a:tc>
                  <a:txBody>
                    <a:bodyPr/>
                    <a:lstStyle/>
                    <a:p>
                      <a:r>
                        <a:rPr lang="en-US" altLang="zh-TW" dirty="0">
                          <a:latin typeface="微軟正黑體" panose="020B0604030504040204" pitchFamily="34" charset="-120"/>
                          <a:ea typeface="微軟正黑體" panose="020B0604030504040204" pitchFamily="34" charset="-120"/>
                        </a:rPr>
                        <a:t>14</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105/01/22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壽險保費</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1,857.00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68,572.00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710807047"/>
                  </a:ext>
                </a:extLst>
              </a:tr>
              <a:tr h="370840">
                <a:tc>
                  <a:txBody>
                    <a:bodyPr/>
                    <a:lstStyle/>
                    <a:p>
                      <a:r>
                        <a:rPr lang="en-US" altLang="zh-TW" dirty="0">
                          <a:latin typeface="微軟正黑體" panose="020B0604030504040204" pitchFamily="34" charset="-120"/>
                          <a:ea typeface="微軟正黑體" panose="020B0604030504040204" pitchFamily="34" charset="-120"/>
                        </a:rPr>
                        <a:t>15</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105/02/03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卡片提款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10,000.00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58,572.00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375631865"/>
                  </a:ext>
                </a:extLst>
              </a:tr>
              <a:tr h="370840">
                <a:tc>
                  <a:txBody>
                    <a:bodyPr/>
                    <a:lstStyle/>
                    <a:p>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525695814"/>
                  </a:ext>
                </a:extLst>
              </a:tr>
            </a:tbl>
          </a:graphicData>
        </a:graphic>
      </p:graphicFrame>
      <p:sp>
        <p:nvSpPr>
          <p:cNvPr id="5" name="文字方塊 4">
            <a:extLst>
              <a:ext uri="{FF2B5EF4-FFF2-40B4-BE49-F238E27FC236}">
                <a16:creationId xmlns:a16="http://schemas.microsoft.com/office/drawing/2014/main" id="{7BD5C740-693E-4C2D-B155-E262141EABB6}"/>
              </a:ext>
            </a:extLst>
          </p:cNvPr>
          <p:cNvSpPr txBox="1"/>
          <p:nvPr/>
        </p:nvSpPr>
        <p:spPr>
          <a:xfrm>
            <a:off x="838199" y="1989786"/>
            <a:ext cx="9187130" cy="1200329"/>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我們看到的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存摺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，是最後的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結果</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存摺一旦打印出來，就算銀行端重新更新資料庫的內容，紙本印出來的內容也不會改變。</a:t>
            </a:r>
            <a:endParaRPr lang="en-US" altLang="zh-TW" b="1"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 Q:</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event store </a:t>
            </a:r>
            <a:r>
              <a:rPr lang="zh-TW" altLang="en-US" dirty="0">
                <a:latin typeface="微軟正黑體" panose="020B0604030504040204" pitchFamily="34" charset="-120"/>
                <a:ea typeface="微軟正黑體" panose="020B0604030504040204" pitchFamily="34" charset="-120"/>
              </a:rPr>
              <a:t>該包含 </a:t>
            </a: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嗎</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2121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實際的 </a:t>
            </a:r>
            <a:r>
              <a:rPr lang="en-US" altLang="zh-TW" dirty="0"/>
              <a:t>schema </a:t>
            </a:r>
            <a:r>
              <a:rPr lang="zh-TW" altLang="en-US" dirty="0"/>
              <a:t>設計</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4250758454"/>
              </p:ext>
            </p:extLst>
          </p:nvPr>
        </p:nvGraphicFramePr>
        <p:xfrm>
          <a:off x="838199" y="1851382"/>
          <a:ext cx="10515598" cy="175260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1969288142"/>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Event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(Who)</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l"/>
                      <a:r>
                        <a:rPr lang="en-US" altLang="zh-TW" dirty="0">
                          <a:latin typeface="微軟正黑體" panose="020B0604030504040204" pitchFamily="34" charset="-120"/>
                          <a:ea typeface="微軟正黑體" panose="020B0604030504040204" pitchFamily="34" charset="-120"/>
                        </a:rPr>
                        <a:t>Withdraw, 5,000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281A58C1-CACE-4D30-B992-D1BF8A818C1A}"/>
              </a:ext>
            </a:extLst>
          </p:cNvPr>
          <p:cNvSpPr txBox="1"/>
          <p:nvPr/>
        </p:nvSpPr>
        <p:spPr>
          <a:xfrm>
            <a:off x="315532" y="3612524"/>
            <a:ext cx="3175549" cy="1200329"/>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Read Model (Query Only)</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Write Model</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(Append Only)</a:t>
            </a:r>
            <a:endParaRPr lang="zh-TW" altLang="en-US" dirty="0">
              <a:latin typeface="微軟正黑體" panose="020B0604030504040204" pitchFamily="34" charset="-120"/>
              <a:ea typeface="微軟正黑體" panose="020B0604030504040204" pitchFamily="34" charset="-120"/>
            </a:endParaRPr>
          </a:p>
        </p:txBody>
      </p:sp>
      <p:cxnSp>
        <p:nvCxnSpPr>
          <p:cNvPr id="9" name="直線接點 8">
            <a:extLst>
              <a:ext uri="{FF2B5EF4-FFF2-40B4-BE49-F238E27FC236}">
                <a16:creationId xmlns:a16="http://schemas.microsoft.com/office/drawing/2014/main" id="{3BF904A3-620A-4C1C-A96F-E0E8300F3552}"/>
              </a:ext>
            </a:extLst>
          </p:cNvPr>
          <p:cNvCxnSpPr/>
          <p:nvPr/>
        </p:nvCxnSpPr>
        <p:spPr>
          <a:xfrm>
            <a:off x="0" y="4108360"/>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456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3" name="內容版面配置區 2">
            <a:extLst>
              <a:ext uri="{FF2B5EF4-FFF2-40B4-BE49-F238E27FC236}">
                <a16:creationId xmlns:a16="http://schemas.microsoft.com/office/drawing/2014/main" id="{0479D165-4B2E-4C81-A493-6F1FFE359ECD}"/>
              </a:ext>
            </a:extLst>
          </p:cNvPr>
          <p:cNvSpPr>
            <a:spLocks noGrp="1"/>
          </p:cNvSpPr>
          <p:nvPr>
            <p:ph idx="1"/>
          </p:nvPr>
        </p:nvSpPr>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grpSp>
        <p:nvGrpSpPr>
          <p:cNvPr id="6" name="群組 5">
            <a:extLst>
              <a:ext uri="{FF2B5EF4-FFF2-40B4-BE49-F238E27FC236}">
                <a16:creationId xmlns:a16="http://schemas.microsoft.com/office/drawing/2014/main" id="{78B60D53-20A0-4123-9FB7-572E1133494F}"/>
              </a:ext>
            </a:extLst>
          </p:cNvPr>
          <p:cNvGrpSpPr/>
          <p:nvPr/>
        </p:nvGrpSpPr>
        <p:grpSpPr>
          <a:xfrm>
            <a:off x="2692985" y="1872589"/>
            <a:ext cx="7053534" cy="4257409"/>
            <a:chOff x="2105698" y="2423823"/>
            <a:chExt cx="7053534" cy="4257409"/>
          </a:xfrm>
        </p:grpSpPr>
        <p:pic>
          <p:nvPicPr>
            <p:cNvPr id="5" name="Picture 2">
              <a:extLst>
                <a:ext uri="{FF2B5EF4-FFF2-40B4-BE49-F238E27FC236}">
                  <a16:creationId xmlns:a16="http://schemas.microsoft.com/office/drawing/2014/main" id="{29645F8A-8BB9-4675-9E96-37531DDC8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006" y="2423823"/>
              <a:ext cx="5313972" cy="375314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6EE323C-F57A-49BB-8AED-7BF72BA5AEEB}"/>
                </a:ext>
              </a:extLst>
            </p:cNvPr>
            <p:cNvSpPr txBox="1"/>
            <p:nvPr/>
          </p:nvSpPr>
          <p:spPr>
            <a:xfrm>
              <a:off x="2105698" y="6311900"/>
              <a:ext cx="705353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如果你沒辦法回答出來，那你要重新了解一下 </a:t>
              </a:r>
              <a:r>
                <a:rPr lang="en-US" altLang="zh-TW" dirty="0">
                  <a:latin typeface="微軟正黑體" panose="020B0604030504040204" pitchFamily="34" charset="-120"/>
                  <a:ea typeface="微軟正黑體" panose="020B0604030504040204" pitchFamily="34" charset="-120"/>
                </a:rPr>
                <a:t>ES</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CRUD</a:t>
              </a:r>
              <a:r>
                <a:rPr lang="zh-TW" altLang="en-US" dirty="0">
                  <a:latin typeface="微軟正黑體" panose="020B0604030504040204" pitchFamily="34" charset="-120"/>
                  <a:ea typeface="微軟正黑體" panose="020B0604030504040204" pitchFamily="34" charset="-120"/>
                </a:rPr>
                <a:t> 的觀念。</a:t>
              </a:r>
            </a:p>
          </p:txBody>
        </p:sp>
      </p:grpSp>
    </p:spTree>
    <p:extLst>
      <p:ext uri="{BB962C8B-B14F-4D97-AF65-F5344CB8AC3E}">
        <p14:creationId xmlns:p14="http://schemas.microsoft.com/office/powerpoint/2010/main" val="3362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dirty="0"/>
              <a:t>ES+CQRS</a:t>
            </a:r>
            <a:r>
              <a:rPr lang="zh-TW" altLang="en-US" dirty="0"/>
              <a:t> </a:t>
            </a:r>
            <a:r>
              <a:rPr lang="en-US" altLang="zh-TW" dirty="0"/>
              <a:t>Case Study</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r>
              <a:rPr lang="en-US" altLang="zh-TW" dirty="0"/>
              <a:t>//</a:t>
            </a:r>
            <a:r>
              <a:rPr lang="zh-TW" altLang="en-US" dirty="0"/>
              <a:t> 最重要的事</a:t>
            </a:r>
            <a:r>
              <a:rPr lang="en-US" altLang="zh-TW" dirty="0"/>
              <a:t>:</a:t>
            </a:r>
            <a:r>
              <a:rPr lang="zh-TW" altLang="en-US" dirty="0"/>
              <a:t> 先搞清楚 </a:t>
            </a:r>
            <a:r>
              <a:rPr lang="en-US" altLang="zh-TW" dirty="0"/>
              <a:t>ES</a:t>
            </a:r>
            <a:r>
              <a:rPr lang="zh-TW" altLang="en-US" dirty="0"/>
              <a:t> 跟 </a:t>
            </a:r>
            <a:r>
              <a:rPr lang="en-US" altLang="zh-TW" dirty="0"/>
              <a:t>CQRS</a:t>
            </a:r>
            <a:r>
              <a:rPr lang="zh-TW" altLang="en-US" dirty="0"/>
              <a:t> 的區別</a:t>
            </a:r>
            <a:endParaRPr lang="en-US" altLang="zh-TW" dirty="0"/>
          </a:p>
          <a:p>
            <a:r>
              <a:rPr lang="en-US" altLang="zh-TW" dirty="0"/>
              <a:t>//</a:t>
            </a:r>
            <a:r>
              <a:rPr lang="zh-TW" altLang="en-US" dirty="0"/>
              <a:t> 別把 </a:t>
            </a:r>
            <a:r>
              <a:rPr lang="en-US" altLang="zh-TW" dirty="0"/>
              <a:t>Command </a:t>
            </a:r>
            <a:r>
              <a:rPr lang="zh-TW" altLang="en-US" dirty="0"/>
              <a:t>跟 </a:t>
            </a:r>
            <a:r>
              <a:rPr lang="en-US" altLang="zh-TW" dirty="0"/>
              <a:t>Event </a:t>
            </a:r>
            <a:r>
              <a:rPr lang="zh-TW" altLang="en-US" dirty="0"/>
              <a:t>混為一談</a:t>
            </a:r>
            <a:r>
              <a:rPr lang="en-US" altLang="zh-TW" dirty="0"/>
              <a:t>, Event Store </a:t>
            </a:r>
            <a:r>
              <a:rPr lang="zh-TW" altLang="en-US" dirty="0"/>
              <a:t>不是 </a:t>
            </a:r>
            <a:r>
              <a:rPr lang="en-US" altLang="zh-TW" dirty="0"/>
              <a:t>Command Store</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2545373"/>
            <a:ext cx="2120900" cy="2286000"/>
          </a:xfrm>
          <a:prstGeom prst="rect">
            <a:avLst/>
          </a:prstGeom>
        </p:spPr>
      </p:pic>
    </p:spTree>
    <p:extLst>
      <p:ext uri="{BB962C8B-B14F-4D97-AF65-F5344CB8AC3E}">
        <p14:creationId xmlns:p14="http://schemas.microsoft.com/office/powerpoint/2010/main" val="374602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8A9BFD-2A8F-4AC4-A042-F24E50184AA0}"/>
              </a:ext>
            </a:extLst>
          </p:cNvPr>
          <p:cNvSpPr>
            <a:spLocks noGrp="1"/>
          </p:cNvSpPr>
          <p:nvPr>
            <p:ph type="title"/>
          </p:nvPr>
        </p:nvSpPr>
        <p:spPr/>
        <p:txBody>
          <a:bodyPr/>
          <a:lstStyle/>
          <a:p>
            <a:r>
              <a:rPr lang="zh-TW" altLang="en-US" dirty="0"/>
              <a:t>為什麼我想講這主題</a:t>
            </a:r>
            <a:r>
              <a:rPr lang="en-US" altLang="zh-TW" dirty="0"/>
              <a:t>?</a:t>
            </a:r>
            <a:endParaRPr lang="zh-TW" altLang="en-US" dirty="0"/>
          </a:p>
        </p:txBody>
      </p:sp>
      <p:sp>
        <p:nvSpPr>
          <p:cNvPr id="3" name="內容版面配置區 2">
            <a:extLst>
              <a:ext uri="{FF2B5EF4-FFF2-40B4-BE49-F238E27FC236}">
                <a16:creationId xmlns:a16="http://schemas.microsoft.com/office/drawing/2014/main" id="{C1A46F98-A6F7-4164-B1EF-3B54F8C2E207}"/>
              </a:ext>
            </a:extLst>
          </p:cNvPr>
          <p:cNvSpPr>
            <a:spLocks noGrp="1"/>
          </p:cNvSpPr>
          <p:nvPr>
            <p:ph idx="1"/>
          </p:nvPr>
        </p:nvSpPr>
        <p:spPr/>
        <p:txBody>
          <a:bodyPr>
            <a:normAutofit fontScale="85000" lnSpcReduction="20000"/>
          </a:bodyPr>
          <a:lstStyle/>
          <a:p>
            <a:pPr marL="0" indent="0">
              <a:buNone/>
            </a:pPr>
            <a:r>
              <a:rPr lang="zh-TW" altLang="en-US" b="1" dirty="0"/>
              <a:t>你會在這個 </a:t>
            </a:r>
            <a:r>
              <a:rPr lang="en-US" altLang="zh-TW" b="1" dirty="0"/>
              <a:t>Session </a:t>
            </a:r>
            <a:r>
              <a:rPr lang="zh-TW" altLang="en-US" b="1" dirty="0"/>
              <a:t>聽到</a:t>
            </a:r>
            <a:r>
              <a:rPr lang="en-US" altLang="zh-TW" dirty="0"/>
              <a:t>:</a:t>
            </a:r>
          </a:p>
          <a:p>
            <a:pPr lvl="1"/>
            <a:r>
              <a:rPr lang="en-US" altLang="zh-TW" dirty="0"/>
              <a:t>Cloud Native </a:t>
            </a:r>
            <a:r>
              <a:rPr lang="zh-TW" altLang="en-US" dirty="0"/>
              <a:t>的時代，為何你必須具備新一代的資料處理能力</a:t>
            </a:r>
            <a:r>
              <a:rPr lang="en-US" altLang="zh-TW" dirty="0"/>
              <a:t>?</a:t>
            </a:r>
          </a:p>
          <a:p>
            <a:pPr lvl="1"/>
            <a:r>
              <a:rPr lang="zh-TW" altLang="en-US" dirty="0"/>
              <a:t>那些年，我們走過 </a:t>
            </a:r>
            <a:r>
              <a:rPr lang="en-US" altLang="zh-TW" dirty="0"/>
              <a:t>ES+CQRS</a:t>
            </a:r>
            <a:r>
              <a:rPr lang="zh-TW" altLang="en-US" dirty="0"/>
              <a:t> 時吃過的苦頭</a:t>
            </a:r>
            <a:r>
              <a:rPr lang="en-US" altLang="zh-TW" dirty="0"/>
              <a:t> </a:t>
            </a:r>
            <a:r>
              <a:rPr lang="en-US" altLang="zh-TW" dirty="0">
                <a:solidFill>
                  <a:schemeClr val="bg2">
                    <a:lumMod val="75000"/>
                  </a:schemeClr>
                </a:solidFill>
              </a:rPr>
              <a:t>(“</a:t>
            </a:r>
            <a:r>
              <a:rPr lang="zh-TW" altLang="en-US" dirty="0">
                <a:solidFill>
                  <a:schemeClr val="bg2">
                    <a:lumMod val="75000"/>
                  </a:schemeClr>
                </a:solidFill>
              </a:rPr>
              <a:t>天堂路</a:t>
            </a:r>
            <a:r>
              <a:rPr lang="en-US" altLang="zh-TW" dirty="0">
                <a:solidFill>
                  <a:schemeClr val="bg2">
                    <a:lumMod val="75000"/>
                  </a:schemeClr>
                </a:solidFill>
              </a:rPr>
              <a:t>” </a:t>
            </a:r>
            <a:r>
              <a:rPr lang="zh-TW" altLang="en-US" dirty="0">
                <a:solidFill>
                  <a:schemeClr val="bg2">
                    <a:lumMod val="75000"/>
                  </a:schemeClr>
                </a:solidFill>
              </a:rPr>
              <a:t>就是指吃過苦頭的意思</a:t>
            </a:r>
            <a:r>
              <a:rPr lang="en-US" altLang="zh-TW" dirty="0">
                <a:solidFill>
                  <a:schemeClr val="bg2">
                    <a:lumMod val="75000"/>
                  </a:schemeClr>
                </a:solidFill>
              </a:rPr>
              <a:t>)</a:t>
            </a:r>
          </a:p>
          <a:p>
            <a:endParaRPr lang="en-US" altLang="zh-TW" dirty="0"/>
          </a:p>
          <a:p>
            <a:pPr marL="0" indent="0">
              <a:buNone/>
            </a:pPr>
            <a:r>
              <a:rPr lang="zh-TW" altLang="en-US" b="1" dirty="0"/>
              <a:t>你不會在這個 </a:t>
            </a:r>
            <a:r>
              <a:rPr lang="en-US" altLang="zh-TW" b="1" dirty="0"/>
              <a:t>Session </a:t>
            </a:r>
            <a:r>
              <a:rPr lang="zh-TW" altLang="en-US" b="1" dirty="0"/>
              <a:t>聽到</a:t>
            </a:r>
            <a:r>
              <a:rPr lang="en-US" altLang="zh-TW" dirty="0"/>
              <a:t>:</a:t>
            </a:r>
          </a:p>
          <a:p>
            <a:pPr lvl="1"/>
            <a:r>
              <a:rPr lang="en-US" altLang="zh-TW" dirty="0"/>
              <a:t>CQRS</a:t>
            </a:r>
            <a:r>
              <a:rPr lang="zh-TW" altLang="en-US" dirty="0"/>
              <a:t> 的框架比較；程式碼範例</a:t>
            </a:r>
            <a:endParaRPr lang="en-US" altLang="zh-TW" dirty="0"/>
          </a:p>
          <a:p>
            <a:pPr lvl="1"/>
            <a:r>
              <a:rPr lang="en-US" altLang="zh-TW" dirty="0"/>
              <a:t>DDD</a:t>
            </a:r>
          </a:p>
          <a:p>
            <a:pPr lvl="1"/>
            <a:r>
              <a:rPr lang="en-US" altLang="zh-TW" dirty="0"/>
              <a:t>Event Store </a:t>
            </a:r>
            <a:r>
              <a:rPr lang="zh-TW" altLang="en-US" dirty="0"/>
              <a:t>資料庫的使用方式</a:t>
            </a:r>
            <a:endParaRPr lang="en-US" altLang="zh-TW" dirty="0"/>
          </a:p>
          <a:p>
            <a:endParaRPr lang="en-US" altLang="zh-TW" dirty="0"/>
          </a:p>
          <a:p>
            <a:pPr marL="0" indent="0">
              <a:buNone/>
            </a:pPr>
            <a:r>
              <a:rPr lang="zh-TW" altLang="en-US" b="1" dirty="0"/>
              <a:t>誰應該聽這個 </a:t>
            </a:r>
            <a:r>
              <a:rPr lang="en-US" altLang="zh-TW" b="1" dirty="0"/>
              <a:t>Session </a:t>
            </a:r>
            <a:r>
              <a:rPr lang="en-US" altLang="zh-TW" dirty="0"/>
              <a:t>?</a:t>
            </a:r>
          </a:p>
          <a:p>
            <a:pPr lvl="1"/>
            <a:r>
              <a:rPr lang="zh-TW" altLang="en-US" dirty="0"/>
              <a:t>當你的資料量體大到既有最佳化都面臨瓶頸時</a:t>
            </a:r>
            <a:r>
              <a:rPr lang="en-US" altLang="zh-TW" dirty="0"/>
              <a:t>…</a:t>
            </a:r>
          </a:p>
          <a:p>
            <a:pPr lvl="1"/>
            <a:r>
              <a:rPr lang="zh-TW" altLang="en-US" dirty="0"/>
              <a:t>當你被迫面對分散式系統的資料處理決策時</a:t>
            </a:r>
            <a:r>
              <a:rPr lang="en-US" altLang="zh-TW" dirty="0"/>
              <a:t>…</a:t>
            </a:r>
          </a:p>
          <a:p>
            <a:pPr lvl="1"/>
            <a:r>
              <a:rPr lang="en-US" altLang="zh-TW" dirty="0">
                <a:solidFill>
                  <a:schemeClr val="bg2">
                    <a:lumMod val="75000"/>
                  </a:schemeClr>
                </a:solidFill>
              </a:rPr>
              <a:t>// </a:t>
            </a:r>
            <a:r>
              <a:rPr lang="zh-TW" altLang="en-US" dirty="0">
                <a:solidFill>
                  <a:schemeClr val="bg2">
                    <a:lumMod val="75000"/>
                  </a:schemeClr>
                </a:solidFill>
              </a:rPr>
              <a:t>焦頭爛額的架構師</a:t>
            </a:r>
          </a:p>
        </p:txBody>
      </p:sp>
    </p:spTree>
    <p:extLst>
      <p:ext uri="{BB962C8B-B14F-4D97-AF65-F5344CB8AC3E}">
        <p14:creationId xmlns:p14="http://schemas.microsoft.com/office/powerpoint/2010/main" val="1043887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繼續前面的案例</a:t>
            </a:r>
            <a:r>
              <a:rPr lang="en-US" altLang="zh-TW" dirty="0">
                <a:latin typeface="微軟正黑體" panose="020B0604030504040204" pitchFamily="34" charset="-120"/>
                <a:ea typeface="微軟正黑體" panose="020B0604030504040204" pitchFamily="34" charset="-120"/>
              </a:rPr>
              <a:t>, Model </a:t>
            </a:r>
            <a:r>
              <a:rPr lang="zh-TW" altLang="en-US" dirty="0">
                <a:latin typeface="微軟正黑體" panose="020B0604030504040204" pitchFamily="34" charset="-120"/>
                <a:ea typeface="微軟正黑體" panose="020B0604030504040204" pitchFamily="34" charset="-120"/>
              </a:rPr>
              <a:t>設計範例</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aphicFrame>
        <p:nvGraphicFramePr>
          <p:cNvPr id="11" name="表格 10">
            <a:extLst>
              <a:ext uri="{FF2B5EF4-FFF2-40B4-BE49-F238E27FC236}">
                <a16:creationId xmlns:a16="http://schemas.microsoft.com/office/drawing/2014/main" id="{29A7CCFB-70FC-4E47-9CB0-CC0EA6C19289}"/>
              </a:ext>
            </a:extLst>
          </p:cNvPr>
          <p:cNvGraphicFramePr>
            <a:graphicFrameLocks/>
          </p:cNvGraphicFramePr>
          <p:nvPr>
            <p:extLst>
              <p:ext uri="{D42A27DB-BD31-4B8C-83A1-F6EECF244321}">
                <p14:modId xmlns:p14="http://schemas.microsoft.com/office/powerpoint/2010/main" val="2417279198"/>
              </p:ext>
            </p:extLst>
          </p:nvPr>
        </p:nvGraphicFramePr>
        <p:xfrm>
          <a:off x="806689" y="2566489"/>
          <a:ext cx="10527777"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7833231">
                  <a:extLst>
                    <a:ext uri="{9D8B030D-6E8A-4147-A177-3AD203B41FA5}">
                      <a16:colId xmlns:a16="http://schemas.microsoft.com/office/drawing/2014/main" val="3546909358"/>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Event</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$74.00;</a:t>
                      </a:r>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$29,342.00;</a:t>
                      </a:r>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Withdraw $5,000;</a:t>
                      </a:r>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2" name="文字方塊 11">
            <a:extLst>
              <a:ext uri="{FF2B5EF4-FFF2-40B4-BE49-F238E27FC236}">
                <a16:creationId xmlns:a16="http://schemas.microsoft.com/office/drawing/2014/main" id="{6FCA6599-8265-490D-9B3B-DA14D01ED4C7}"/>
              </a:ext>
            </a:extLst>
          </p:cNvPr>
          <p:cNvSpPr txBox="1"/>
          <p:nvPr/>
        </p:nvSpPr>
        <p:spPr>
          <a:xfrm>
            <a:off x="735839" y="2205761"/>
            <a:ext cx="145559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5" name="矩形: 圓角 14">
            <a:extLst>
              <a:ext uri="{FF2B5EF4-FFF2-40B4-BE49-F238E27FC236}">
                <a16:creationId xmlns:a16="http://schemas.microsoft.com/office/drawing/2014/main" id="{FB0A4F0C-4EA6-4A5A-805F-E54399275C5F}"/>
              </a:ext>
            </a:extLst>
          </p:cNvPr>
          <p:cNvSpPr/>
          <p:nvPr/>
        </p:nvSpPr>
        <p:spPr>
          <a:xfrm>
            <a:off x="2961565" y="1549021"/>
            <a:ext cx="6005014"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Command </a:t>
            </a:r>
            <a:r>
              <a:rPr lang="zh-TW" altLang="en-US" b="1" dirty="0">
                <a:solidFill>
                  <a:srgbClr val="FFFF00"/>
                </a:solidFill>
                <a:latin typeface="微軟正黑體" panose="020B0604030504040204" pitchFamily="34" charset="-120"/>
                <a:ea typeface="微軟正黑體" panose="020B0604030504040204" pitchFamily="34" charset="-120"/>
              </a:rPr>
              <a:t>確定</a:t>
            </a:r>
            <a:r>
              <a:rPr lang="zh-TW" altLang="en-US" dirty="0">
                <a:latin typeface="微軟正黑體" panose="020B0604030504040204" pitchFamily="34" charset="-120"/>
                <a:ea typeface="微軟正黑體" panose="020B0604030504040204" pitchFamily="34" charset="-120"/>
              </a:rPr>
              <a:t>受理後，就可以寫入 </a:t>
            </a:r>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6" name="箭號: 向下 15">
            <a:extLst>
              <a:ext uri="{FF2B5EF4-FFF2-40B4-BE49-F238E27FC236}">
                <a16:creationId xmlns:a16="http://schemas.microsoft.com/office/drawing/2014/main" id="{631E1F1F-E25E-4C83-A807-FA90C41C2566}"/>
              </a:ext>
            </a:extLst>
          </p:cNvPr>
          <p:cNvSpPr/>
          <p:nvPr/>
        </p:nvSpPr>
        <p:spPr>
          <a:xfrm>
            <a:off x="8387920" y="1693055"/>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aphicFrame>
        <p:nvGraphicFramePr>
          <p:cNvPr id="17" name="表格 16">
            <a:extLst>
              <a:ext uri="{FF2B5EF4-FFF2-40B4-BE49-F238E27FC236}">
                <a16:creationId xmlns:a16="http://schemas.microsoft.com/office/drawing/2014/main" id="{BA176235-C068-4102-8FE2-F9827E853327}"/>
              </a:ext>
            </a:extLst>
          </p:cNvPr>
          <p:cNvGraphicFramePr>
            <a:graphicFrameLocks/>
          </p:cNvGraphicFramePr>
          <p:nvPr>
            <p:extLst>
              <p:ext uri="{D42A27DB-BD31-4B8C-83A1-F6EECF244321}">
                <p14:modId xmlns:p14="http://schemas.microsoft.com/office/powerpoint/2010/main" val="991073687"/>
              </p:ext>
            </p:extLst>
          </p:nvPr>
        </p:nvGraphicFramePr>
        <p:xfrm>
          <a:off x="813513" y="4755937"/>
          <a:ext cx="10520953"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3870089">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Action</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Executor</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Withdraw, 5,000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8" name="文字方塊 17">
            <a:extLst>
              <a:ext uri="{FF2B5EF4-FFF2-40B4-BE49-F238E27FC236}">
                <a16:creationId xmlns:a16="http://schemas.microsoft.com/office/drawing/2014/main" id="{6E6ABC3D-81A8-42A8-8E36-E1120321F57C}"/>
              </a:ext>
            </a:extLst>
          </p:cNvPr>
          <p:cNvSpPr txBox="1"/>
          <p:nvPr/>
        </p:nvSpPr>
        <p:spPr>
          <a:xfrm>
            <a:off x="8387920" y="6215325"/>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1BCD323-B518-4BEB-A0D0-5196F2B23B46}"/>
              </a:ext>
            </a:extLst>
          </p:cNvPr>
          <p:cNvSpPr txBox="1"/>
          <p:nvPr/>
        </p:nvSpPr>
        <p:spPr>
          <a:xfrm>
            <a:off x="742663" y="4410577"/>
            <a:ext cx="1588576"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cxnSp>
        <p:nvCxnSpPr>
          <p:cNvPr id="21" name="直線接點 20">
            <a:extLst>
              <a:ext uri="{FF2B5EF4-FFF2-40B4-BE49-F238E27FC236}">
                <a16:creationId xmlns:a16="http://schemas.microsoft.com/office/drawing/2014/main" id="{5E5D7627-841D-4B92-B89A-1C3DAC27B230}"/>
              </a:ext>
            </a:extLst>
          </p:cNvPr>
          <p:cNvCxnSpPr/>
          <p:nvPr/>
        </p:nvCxnSpPr>
        <p:spPr>
          <a:xfrm>
            <a:off x="0" y="4128448"/>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3BAEA7C1-E24F-4FBF-9514-CE1864F1C819}"/>
              </a:ext>
            </a:extLst>
          </p:cNvPr>
          <p:cNvCxnSpPr>
            <a:cxnSpLocks/>
            <a:stCxn id="11" idx="3"/>
            <a:endCxn id="17" idx="0"/>
          </p:cNvCxnSpPr>
          <p:nvPr/>
        </p:nvCxnSpPr>
        <p:spPr>
          <a:xfrm flipH="1">
            <a:off x="6073989" y="3308169"/>
            <a:ext cx="5260477" cy="1447768"/>
          </a:xfrm>
          <a:prstGeom prst="bentConnector4">
            <a:avLst>
              <a:gd name="adj1" fmla="val -4346"/>
              <a:gd name="adj2" fmla="val 75615"/>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接點: 肘形 26">
            <a:extLst>
              <a:ext uri="{FF2B5EF4-FFF2-40B4-BE49-F238E27FC236}">
                <a16:creationId xmlns:a16="http://schemas.microsoft.com/office/drawing/2014/main" id="{A2DA7CAF-A0D9-427E-9B9A-53CA6E9689DB}"/>
              </a:ext>
            </a:extLst>
          </p:cNvPr>
          <p:cNvCxnSpPr>
            <a:cxnSpLocks/>
            <a:stCxn id="17" idx="3"/>
            <a:endCxn id="34" idx="0"/>
          </p:cNvCxnSpPr>
          <p:nvPr/>
        </p:nvCxnSpPr>
        <p:spPr>
          <a:xfrm>
            <a:off x="11334466" y="5497617"/>
            <a:ext cx="554273" cy="13603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接點: 肘形 29">
            <a:extLst>
              <a:ext uri="{FF2B5EF4-FFF2-40B4-BE49-F238E27FC236}">
                <a16:creationId xmlns:a16="http://schemas.microsoft.com/office/drawing/2014/main" id="{A254D8EE-4600-43A3-9290-B4C458FA0965}"/>
              </a:ext>
            </a:extLst>
          </p:cNvPr>
          <p:cNvCxnSpPr>
            <a:cxnSpLocks/>
            <a:stCxn id="15" idx="3"/>
            <a:endCxn id="11" idx="0"/>
          </p:cNvCxnSpPr>
          <p:nvPr/>
        </p:nvCxnSpPr>
        <p:spPr>
          <a:xfrm flipH="1">
            <a:off x="6070577" y="1845860"/>
            <a:ext cx="2896002" cy="720629"/>
          </a:xfrm>
          <a:prstGeom prst="bentConnector4">
            <a:avLst>
              <a:gd name="adj1" fmla="val -7894"/>
              <a:gd name="adj2" fmla="val 70596"/>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01FBF5EE-FD1C-4B36-B526-B61DBD3101E5}"/>
              </a:ext>
            </a:extLst>
          </p:cNvPr>
          <p:cNvSpPr/>
          <p:nvPr/>
        </p:nvSpPr>
        <p:spPr>
          <a:xfrm>
            <a:off x="11591900" y="6858000"/>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70099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AB176E-C9C4-4E74-9BCE-EA8F3F411F08}"/>
              </a:ext>
            </a:extLst>
          </p:cNvPr>
          <p:cNvSpPr>
            <a:spLocks noGrp="1"/>
          </p:cNvSpPr>
          <p:nvPr>
            <p:ph type="title"/>
          </p:nvPr>
        </p:nvSpPr>
        <p:spPr/>
        <p:txBody>
          <a:bodyPr/>
          <a:lstStyle/>
          <a:p>
            <a:endParaRPr lang="zh-TW" altLang="en-US" dirty="0"/>
          </a:p>
        </p:txBody>
      </p:sp>
      <p:graphicFrame>
        <p:nvGraphicFramePr>
          <p:cNvPr id="8" name="表格 4">
            <a:extLst>
              <a:ext uri="{FF2B5EF4-FFF2-40B4-BE49-F238E27FC236}">
                <a16:creationId xmlns:a16="http://schemas.microsoft.com/office/drawing/2014/main" id="{BA9439E5-5145-4639-B3BC-9FE64ACF8A28}"/>
              </a:ext>
            </a:extLst>
          </p:cNvPr>
          <p:cNvGraphicFramePr>
            <a:graphicFrameLocks noGrp="1"/>
          </p:cNvGraphicFramePr>
          <p:nvPr>
            <p:ph idx="1"/>
            <p:extLst>
              <p:ext uri="{D42A27DB-BD31-4B8C-83A1-F6EECF244321}">
                <p14:modId xmlns:p14="http://schemas.microsoft.com/office/powerpoint/2010/main" val="1472587448"/>
              </p:ext>
            </p:extLst>
          </p:nvPr>
        </p:nvGraphicFramePr>
        <p:xfrm>
          <a:off x="838199" y="3147921"/>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1967306">
                  <a:extLst>
                    <a:ext uri="{9D8B030D-6E8A-4147-A177-3AD203B41FA5}">
                      <a16:colId xmlns:a16="http://schemas.microsoft.com/office/drawing/2014/main" val="3546909358"/>
                    </a:ext>
                  </a:extLst>
                </a:gridCol>
                <a:gridCol w="1989012">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sp>
        <p:nvSpPr>
          <p:cNvPr id="9" name="文字方塊 8">
            <a:extLst>
              <a:ext uri="{FF2B5EF4-FFF2-40B4-BE49-F238E27FC236}">
                <a16:creationId xmlns:a16="http://schemas.microsoft.com/office/drawing/2014/main" id="{6625E181-8A16-436E-A70E-8E5185973837}"/>
              </a:ext>
            </a:extLst>
          </p:cNvPr>
          <p:cNvSpPr txBox="1"/>
          <p:nvPr/>
        </p:nvSpPr>
        <p:spPr>
          <a:xfrm>
            <a:off x="8387920" y="4796744"/>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C4A7FB9B-182D-44B9-BC4F-766B94BF03E4}"/>
              </a:ext>
            </a:extLst>
          </p:cNvPr>
          <p:cNvSpPr txBox="1"/>
          <p:nvPr/>
        </p:nvSpPr>
        <p:spPr>
          <a:xfrm>
            <a:off x="742663" y="2797792"/>
            <a:ext cx="1378070" cy="369332"/>
          </a:xfrm>
          <a:prstGeom prst="rect">
            <a:avLst/>
          </a:prstGeom>
          <a:noFill/>
        </p:spPr>
        <p:txBody>
          <a:bodyPr wrap="none" rtlCol="0">
            <a:spAutoFit/>
          </a:bodyPr>
          <a:lstStyle/>
          <a:p>
            <a:r>
              <a:rPr lang="en-US" altLang="zh-TW" dirty="0"/>
              <a:t>Read Model:</a:t>
            </a:r>
            <a:endParaRPr lang="zh-TW" altLang="en-US" dirty="0"/>
          </a:p>
        </p:txBody>
      </p:sp>
      <p:sp>
        <p:nvSpPr>
          <p:cNvPr id="11" name="矩形: 圓角 10">
            <a:extLst>
              <a:ext uri="{FF2B5EF4-FFF2-40B4-BE49-F238E27FC236}">
                <a16:creationId xmlns:a16="http://schemas.microsoft.com/office/drawing/2014/main" id="{AD1359B4-2E0F-48BB-B1E6-EAD4BD792C7A}"/>
              </a:ext>
            </a:extLst>
          </p:cNvPr>
          <p:cNvSpPr/>
          <p:nvPr/>
        </p:nvSpPr>
        <p:spPr>
          <a:xfrm>
            <a:off x="2697709" y="2120277"/>
            <a:ext cx="6532726"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Write Model </a:t>
            </a:r>
            <a:r>
              <a:rPr lang="zh-TW" altLang="en-US" dirty="0">
                <a:latin typeface="微軟正黑體" panose="020B0604030504040204" pitchFamily="34" charset="-120"/>
                <a:ea typeface="微軟正黑體" panose="020B0604030504040204" pitchFamily="34" charset="-120"/>
              </a:rPr>
              <a:t>寫入成功後，就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發事件</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更新 </a:t>
            </a: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sp>
        <p:nvSpPr>
          <p:cNvPr id="12" name="箭號: 向下 11">
            <a:extLst>
              <a:ext uri="{FF2B5EF4-FFF2-40B4-BE49-F238E27FC236}">
                <a16:creationId xmlns:a16="http://schemas.microsoft.com/office/drawing/2014/main" id="{E20221F1-B72C-4045-A86F-E9B850963947}"/>
              </a:ext>
            </a:extLst>
          </p:cNvPr>
          <p:cNvSpPr/>
          <p:nvPr/>
        </p:nvSpPr>
        <p:spPr>
          <a:xfrm>
            <a:off x="8700535" y="2264311"/>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cxnSp>
        <p:nvCxnSpPr>
          <p:cNvPr id="14" name="接點: 肘形 13">
            <a:extLst>
              <a:ext uri="{FF2B5EF4-FFF2-40B4-BE49-F238E27FC236}">
                <a16:creationId xmlns:a16="http://schemas.microsoft.com/office/drawing/2014/main" id="{D3FE4B73-58B6-4FFA-924E-1CDE4FDE0AFA}"/>
              </a:ext>
            </a:extLst>
          </p:cNvPr>
          <p:cNvCxnSpPr>
            <a:cxnSpLocks/>
            <a:stCxn id="16" idx="2"/>
            <a:endCxn id="11" idx="0"/>
          </p:cNvCxnSpPr>
          <p:nvPr/>
        </p:nvCxnSpPr>
        <p:spPr>
          <a:xfrm rot="5400000">
            <a:off x="7885969" y="-1966253"/>
            <a:ext cx="2164633" cy="6008426"/>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98A9C1BF-F8B2-4F01-B4FF-0112B00D099A}"/>
              </a:ext>
            </a:extLst>
          </p:cNvPr>
          <p:cNvSpPr/>
          <p:nvPr/>
        </p:nvSpPr>
        <p:spPr>
          <a:xfrm>
            <a:off x="11675659" y="-351431"/>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276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4633415"/>
            <a:ext cx="11477767" cy="16784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a:extLst>
              <a:ext uri="{FF2B5EF4-FFF2-40B4-BE49-F238E27FC236}">
                <a16:creationId xmlns:a16="http://schemas.microsoft.com/office/drawing/2014/main" id="{653B1796-042A-4DEF-B346-5DCB057A768D}"/>
              </a:ext>
            </a:extLst>
          </p:cNvPr>
          <p:cNvSpPr>
            <a:spLocks noGrp="1"/>
          </p:cNvSpPr>
          <p:nvPr>
            <p:ph idx="1"/>
          </p:nvPr>
        </p:nvSpPr>
        <p:spPr>
          <a:xfrm>
            <a:off x="838200" y="1825625"/>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1012983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endParaRPr lang="zh-TW" altLang="en-US"/>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1717184" y="1936564"/>
            <a:ext cx="3819525" cy="3619500"/>
          </a:xfrm>
          <a:prstGeom prst="rect">
            <a:avLst/>
          </a:prstGeom>
        </p:spPr>
      </p:pic>
      <p:pic>
        <p:nvPicPr>
          <p:cNvPr id="8" name="圖片 7">
            <a:extLst>
              <a:ext uri="{FF2B5EF4-FFF2-40B4-BE49-F238E27FC236}">
                <a16:creationId xmlns:a16="http://schemas.microsoft.com/office/drawing/2014/main" id="{F0DAE076-3F40-4F05-A197-7F3D6FA1F0C5}"/>
              </a:ext>
            </a:extLst>
          </p:cNvPr>
          <p:cNvPicPr>
            <a:picLocks noChangeAspect="1"/>
          </p:cNvPicPr>
          <p:nvPr/>
        </p:nvPicPr>
        <p:blipFill>
          <a:blip r:embed="rId3"/>
          <a:stretch>
            <a:fillRect/>
          </a:stretch>
        </p:blipFill>
        <p:spPr>
          <a:xfrm>
            <a:off x="7191978" y="1936564"/>
            <a:ext cx="3152775" cy="3209925"/>
          </a:xfrm>
          <a:prstGeom prst="rect">
            <a:avLst/>
          </a:prstGeom>
        </p:spPr>
      </p:pic>
      <p:sp>
        <p:nvSpPr>
          <p:cNvPr id="9" name="矩形 8">
            <a:extLst>
              <a:ext uri="{FF2B5EF4-FFF2-40B4-BE49-F238E27FC236}">
                <a16:creationId xmlns:a16="http://schemas.microsoft.com/office/drawing/2014/main" id="{FED5413C-9F3F-48D9-8BB0-08AF676E1756}"/>
              </a:ext>
            </a:extLst>
          </p:cNvPr>
          <p:cNvSpPr/>
          <p:nvPr/>
        </p:nvSpPr>
        <p:spPr>
          <a:xfrm>
            <a:off x="779172" y="3921621"/>
            <a:ext cx="10881575" cy="19382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EC3FECF-4774-4C1E-BFE1-D6D159157405}"/>
              </a:ext>
            </a:extLst>
          </p:cNvPr>
          <p:cNvSpPr/>
          <p:nvPr/>
        </p:nvSpPr>
        <p:spPr>
          <a:xfrm>
            <a:off x="838200" y="365126"/>
            <a:ext cx="10515600" cy="16108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 Notes: </a:t>
            </a:r>
            <a:r>
              <a:rPr lang="zh-TW" altLang="en-US" dirty="0">
                <a:latin typeface="微軟正黑體" panose="020B0604030504040204" pitchFamily="34" charset="-120"/>
                <a:ea typeface="微軟正黑體" panose="020B0604030504040204" pitchFamily="34" charset="-120"/>
              </a:rPr>
              <a:t>這裡有陷阱 </a:t>
            </a:r>
            <a:r>
              <a:rPr lang="en-US" altLang="zh-TW" dirty="0">
                <a:latin typeface="微軟正黑體" panose="020B0604030504040204" pitchFamily="34" charset="-120"/>
                <a:ea typeface="微軟正黑體" panose="020B0604030504040204" pitchFamily="34" charset="-120"/>
              </a:rPr>
              <a:t>XDD</a:t>
            </a: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Event </a:t>
            </a:r>
            <a:r>
              <a:rPr lang="zh-TW" altLang="en-US" dirty="0">
                <a:latin typeface="微軟正黑體" panose="020B0604030504040204" pitchFamily="34" charset="-120"/>
                <a:ea typeface="微軟正黑體" panose="020B0604030504040204" pitchFamily="34" charset="-120"/>
              </a:rPr>
              <a:t>是發生的 “結果”，是 “過去式”，沒有拒不拒絕的問題。有可能被拒絕的是 “命令”，必要時需要檢查確認後才能執行。</a:t>
            </a: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12675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F15F8-758D-4174-8B1C-93DA5547D617}"/>
              </a:ext>
            </a:extLst>
          </p:cNvPr>
          <p:cNvSpPr>
            <a:spLocks noGrp="1"/>
          </p:cNvSpPr>
          <p:nvPr>
            <p:ph type="title"/>
          </p:nvPr>
        </p:nvSpPr>
        <p:spPr/>
        <p:txBody>
          <a:bodyPr/>
          <a:lstStyle/>
          <a:p>
            <a:r>
              <a:rPr lang="zh-TW" altLang="en-US" dirty="0"/>
              <a:t>重新回頭看看 </a:t>
            </a:r>
            <a:r>
              <a:rPr lang="en-US" altLang="zh-TW" dirty="0"/>
              <a:t>CQRS</a:t>
            </a:r>
            <a:r>
              <a:rPr lang="zh-TW" altLang="en-US" dirty="0"/>
              <a:t> 的定義</a:t>
            </a:r>
            <a:r>
              <a:rPr lang="en-US" altLang="zh-TW" dirty="0"/>
              <a:t>:</a:t>
            </a:r>
            <a:endParaRPr lang="zh-TW" altLang="en-US" dirty="0"/>
          </a:p>
        </p:txBody>
      </p:sp>
      <p:sp>
        <p:nvSpPr>
          <p:cNvPr id="3" name="內容版面配置區 2">
            <a:extLst>
              <a:ext uri="{FF2B5EF4-FFF2-40B4-BE49-F238E27FC236}">
                <a16:creationId xmlns:a16="http://schemas.microsoft.com/office/drawing/2014/main" id="{D463CD5D-9B2E-4298-B999-CE47B945AEFC}"/>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50337E-1492-467F-8F6B-3472BF96643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92" t="39061" r="10709" b="36057"/>
          <a:stretch/>
        </p:blipFill>
        <p:spPr>
          <a:xfrm>
            <a:off x="1250325" y="1542202"/>
            <a:ext cx="8370194" cy="4918183"/>
          </a:xfrm>
          <a:prstGeom prst="rect">
            <a:avLst/>
          </a:prstGeom>
        </p:spPr>
      </p:pic>
      <p:sp>
        <p:nvSpPr>
          <p:cNvPr id="6" name="文字方塊 5">
            <a:extLst>
              <a:ext uri="{FF2B5EF4-FFF2-40B4-BE49-F238E27FC236}">
                <a16:creationId xmlns:a16="http://schemas.microsoft.com/office/drawing/2014/main" id="{8FB1E75A-7573-4A39-8B2C-56A7AF26E17C}"/>
              </a:ext>
            </a:extLst>
          </p:cNvPr>
          <p:cNvSpPr txBox="1"/>
          <p:nvPr/>
        </p:nvSpPr>
        <p:spPr>
          <a:xfrm>
            <a:off x="5076825" y="8493125"/>
            <a:ext cx="5443478" cy="369332"/>
          </a:xfrm>
          <a:prstGeom prst="rect">
            <a:avLst/>
          </a:prstGeom>
          <a:noFill/>
        </p:spPr>
        <p:txBody>
          <a:bodyPr wrap="none" rtlCol="0">
            <a:spAutoFit/>
          </a:bodyPr>
          <a:lstStyle/>
          <a:p>
            <a:r>
              <a:rPr lang="en-US" altLang="zh-TW" dirty="0"/>
              <a:t>https://www.tenlong.com.tw/products/9789864347926</a:t>
            </a:r>
            <a:endParaRPr lang="zh-TW" altLang="en-US" dirty="0"/>
          </a:p>
        </p:txBody>
      </p:sp>
      <p:pic>
        <p:nvPicPr>
          <p:cNvPr id="4100" name="Picture 4" descr="CQRS 命令查詢職責分離模式 (Command Query Responsibility Segregation)">
            <a:extLst>
              <a:ext uri="{FF2B5EF4-FFF2-40B4-BE49-F238E27FC236}">
                <a16:creationId xmlns:a16="http://schemas.microsoft.com/office/drawing/2014/main" id="{B14F5BC8-3E12-4A71-9A58-39AC9E94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27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1535373"/>
            <a:ext cx="11477767" cy="32004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a:extLst>
              <a:ext uri="{FF2B5EF4-FFF2-40B4-BE49-F238E27FC236}">
                <a16:creationId xmlns:a16="http://schemas.microsoft.com/office/drawing/2014/main" id="{4C12B49A-DCA2-48AF-BD82-C28E5363E7FF}"/>
              </a:ext>
            </a:extLst>
          </p:cNvPr>
          <p:cNvSpPr>
            <a:spLocks noGrp="1"/>
          </p:cNvSpPr>
          <p:nvPr>
            <p:ph idx="1"/>
          </p:nvPr>
        </p:nvSpPr>
        <p:spPr>
          <a:xfrm>
            <a:off x="838200" y="2004586"/>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41333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CFB22-7A47-48E0-9D7F-15091651CACB}"/>
              </a:ext>
            </a:extLst>
          </p:cNvPr>
          <p:cNvSpPr>
            <a:spLocks noGrp="1"/>
          </p:cNvSpPr>
          <p:nvPr>
            <p:ph type="title"/>
          </p:nvPr>
        </p:nvSpPr>
        <p:spPr/>
        <p:txBody>
          <a:bodyPr/>
          <a:lstStyle/>
          <a:p>
            <a:r>
              <a:rPr lang="zh-TW" altLang="en-US" dirty="0"/>
              <a:t>回到前面的案例</a:t>
            </a:r>
            <a:r>
              <a:rPr lang="en-US" altLang="zh-TW" dirty="0"/>
              <a:t>:</a:t>
            </a:r>
            <a:endParaRPr lang="zh-TW" altLang="en-US" dirty="0"/>
          </a:p>
        </p:txBody>
      </p:sp>
      <p:sp>
        <p:nvSpPr>
          <p:cNvPr id="3" name="內容版面配置區 2">
            <a:extLst>
              <a:ext uri="{FF2B5EF4-FFF2-40B4-BE49-F238E27FC236}">
                <a16:creationId xmlns:a16="http://schemas.microsoft.com/office/drawing/2014/main" id="{0FE9C95E-A8CC-4E12-969C-BEA5BFBC6998}"/>
              </a:ext>
            </a:extLst>
          </p:cNvPr>
          <p:cNvSpPr>
            <a:spLocks noGrp="1"/>
          </p:cNvSpPr>
          <p:nvPr>
            <p:ph idx="1"/>
          </p:nvPr>
        </p:nvSpPr>
        <p:spPr/>
        <p:txBody>
          <a:bodyPr>
            <a:normAutofit fontScale="62500" lnSpcReduction="20000"/>
          </a:bodyPr>
          <a:lstStyle/>
          <a:p>
            <a:pPr marL="0" indent="0">
              <a:lnSpc>
                <a:spcPct val="120000"/>
              </a:lnSpc>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lnSpc>
                <a:spcPct val="120000"/>
              </a:lnSpc>
              <a:buNone/>
            </a:pPr>
            <a:r>
              <a:rPr lang="zh-TW" altLang="en-US" dirty="0"/>
              <a:t>思考</a:t>
            </a:r>
            <a:r>
              <a:rPr lang="en-US" altLang="zh-TW" dirty="0"/>
              <a:t>:</a:t>
            </a:r>
            <a:r>
              <a:rPr lang="zh-TW" altLang="en-US" dirty="0"/>
              <a:t> </a:t>
            </a:r>
            <a:r>
              <a:rPr lang="en-US" altLang="zh-TW" dirty="0"/>
              <a:t>Event Store </a:t>
            </a:r>
            <a:r>
              <a:rPr lang="zh-TW" altLang="en-US" dirty="0"/>
              <a:t>應該記錄什麼事件</a:t>
            </a:r>
            <a:r>
              <a:rPr lang="en-US" altLang="zh-TW" dirty="0"/>
              <a:t>?</a:t>
            </a:r>
          </a:p>
          <a:p>
            <a:pPr marL="0" indent="0">
              <a:lnSpc>
                <a:spcPct val="120000"/>
              </a:lnSpc>
              <a:buNone/>
            </a:pPr>
            <a:endParaRPr lang="en-US" altLang="zh-TW" dirty="0"/>
          </a:p>
          <a:p>
            <a:pPr marL="0" indent="0">
              <a:lnSpc>
                <a:spcPct val="120000"/>
              </a:lnSpc>
              <a:buNone/>
            </a:pPr>
            <a:r>
              <a:rPr lang="zh-TW" altLang="en-US" dirty="0"/>
              <a:t>原本</a:t>
            </a:r>
            <a:r>
              <a:rPr lang="en-US" altLang="zh-TW" dirty="0"/>
              <a:t>: </a:t>
            </a:r>
            <a:r>
              <a:rPr lang="zh-TW" altLang="en-US" dirty="0"/>
              <a:t>已存入</a:t>
            </a:r>
            <a:r>
              <a:rPr lang="en-US" altLang="zh-TW" dirty="0"/>
              <a:t>, { Source: “</a:t>
            </a:r>
            <a:r>
              <a:rPr lang="zh-TW" altLang="en-US" dirty="0"/>
              <a:t>銀行利息計算程式</a:t>
            </a:r>
            <a:r>
              <a:rPr lang="en-US" altLang="zh-TW" dirty="0"/>
              <a:t>”, Amount: $9527.00 }</a:t>
            </a:r>
          </a:p>
          <a:p>
            <a:pPr marL="0" indent="0">
              <a:lnSpc>
                <a:spcPct val="120000"/>
              </a:lnSpc>
              <a:buNone/>
            </a:pPr>
            <a:r>
              <a:rPr lang="zh-TW" altLang="en-US" dirty="0"/>
              <a:t>修正</a:t>
            </a:r>
            <a:r>
              <a:rPr lang="en-US" altLang="zh-TW" dirty="0"/>
              <a:t>: </a:t>
            </a:r>
            <a:r>
              <a:rPr lang="zh-TW" altLang="en-US" dirty="0"/>
              <a:t>已存入</a:t>
            </a:r>
            <a:r>
              <a:rPr lang="en-US" altLang="zh-TW" dirty="0"/>
              <a:t>, { Source: “</a:t>
            </a:r>
            <a:r>
              <a:rPr lang="zh-TW" altLang="en-US" dirty="0"/>
              <a:t>銀行利息計算程式</a:t>
            </a:r>
            <a:r>
              <a:rPr lang="en-US" altLang="zh-TW" dirty="0"/>
              <a:t>”, Amount: $</a:t>
            </a:r>
            <a:r>
              <a:rPr lang="en-US" altLang="zh-TW" b="1" dirty="0">
                <a:solidFill>
                  <a:srgbClr val="FF0000"/>
                </a:solidFill>
              </a:rPr>
              <a:t>8072</a:t>
            </a:r>
            <a:r>
              <a:rPr lang="en-US" altLang="zh-TW" dirty="0"/>
              <a:t>.00 }</a:t>
            </a:r>
          </a:p>
          <a:p>
            <a:pPr marL="0" indent="0">
              <a:lnSpc>
                <a:spcPct val="120000"/>
              </a:lnSpc>
              <a:buNone/>
            </a:pPr>
            <a:endParaRPr lang="en-US" altLang="zh-TW" dirty="0"/>
          </a:p>
          <a:p>
            <a:pPr marL="0" indent="0">
              <a:lnSpc>
                <a:spcPct val="120000"/>
              </a:lnSpc>
              <a:buNone/>
            </a:pPr>
            <a:r>
              <a:rPr lang="en-US" altLang="zh-TW" dirty="0"/>
              <a:t>Event </a:t>
            </a:r>
            <a:r>
              <a:rPr lang="zh-TW" altLang="en-US" dirty="0"/>
              <a:t>是 </a:t>
            </a:r>
            <a:r>
              <a:rPr lang="en-US" altLang="zh-TW" dirty="0"/>
              <a:t>“</a:t>
            </a:r>
            <a:r>
              <a:rPr lang="zh-TW" altLang="en-US" dirty="0"/>
              <a:t>已經發生的事實</a:t>
            </a:r>
            <a:r>
              <a:rPr lang="en-US" altLang="zh-TW" dirty="0"/>
              <a:t>”, </a:t>
            </a:r>
            <a:r>
              <a:rPr lang="zh-TW" altLang="en-US" dirty="0"/>
              <a:t>無法 </a:t>
            </a:r>
            <a:r>
              <a:rPr lang="en-US" altLang="zh-TW" dirty="0"/>
              <a:t>(</a:t>
            </a:r>
            <a:r>
              <a:rPr lang="zh-TW" altLang="en-US" dirty="0"/>
              <a:t>也不應該</a:t>
            </a:r>
            <a:r>
              <a:rPr lang="en-US" altLang="zh-TW" dirty="0"/>
              <a:t>) </a:t>
            </a:r>
            <a:r>
              <a:rPr lang="zh-TW" altLang="en-US" dirty="0"/>
              <a:t>更改。你沒有任何理由應該去修正 </a:t>
            </a:r>
            <a:r>
              <a:rPr lang="en-US" altLang="zh-TW" dirty="0"/>
              <a:t>“Event Store”… </a:t>
            </a:r>
            <a:r>
              <a:rPr lang="zh-TW" altLang="en-US" dirty="0"/>
              <a:t>只能在現在的時間點，插入指令去修正 </a:t>
            </a:r>
            <a:r>
              <a:rPr lang="en-US" altLang="zh-TW" dirty="0"/>
              <a:t>(</a:t>
            </a:r>
            <a:r>
              <a:rPr lang="zh-TW" altLang="en-US" dirty="0"/>
              <a:t>彌補</a:t>
            </a:r>
            <a:r>
              <a:rPr lang="en-US" altLang="zh-TW" dirty="0"/>
              <a:t>) </a:t>
            </a:r>
            <a:r>
              <a:rPr lang="zh-TW" altLang="en-US" dirty="0"/>
              <a:t>之前的錯誤</a:t>
            </a:r>
            <a:r>
              <a:rPr lang="en-US" altLang="zh-TW" dirty="0"/>
              <a:t>:</a:t>
            </a:r>
          </a:p>
          <a:p>
            <a:pPr marL="0" indent="0">
              <a:lnSpc>
                <a:spcPct val="120000"/>
              </a:lnSpc>
              <a:buNone/>
            </a:pPr>
            <a:endParaRPr lang="en-US" altLang="zh-TW" dirty="0"/>
          </a:p>
          <a:p>
            <a:pPr marL="0" indent="0">
              <a:lnSpc>
                <a:spcPct val="120000"/>
              </a:lnSpc>
              <a:buNone/>
            </a:pPr>
            <a:r>
              <a:rPr lang="zh-TW" altLang="en-US" dirty="0"/>
              <a:t>應給利息金額</a:t>
            </a:r>
            <a:r>
              <a:rPr lang="en-US" altLang="zh-TW" dirty="0"/>
              <a:t>: 8072, </a:t>
            </a:r>
            <a:r>
              <a:rPr lang="zh-TW" altLang="en-US" dirty="0"/>
              <a:t>實際給的利息金額</a:t>
            </a:r>
            <a:r>
              <a:rPr lang="en-US" altLang="zh-TW" dirty="0"/>
              <a:t>: 9527, </a:t>
            </a:r>
            <a:r>
              <a:rPr lang="zh-TW" altLang="en-US" dirty="0"/>
              <a:t>應該追加一筆 </a:t>
            </a:r>
            <a:r>
              <a:rPr lang="en-US" altLang="zh-TW" dirty="0"/>
              <a:t>“</a:t>
            </a:r>
            <a:r>
              <a:rPr lang="zh-TW" altLang="en-US" dirty="0"/>
              <a:t>扣回 </a:t>
            </a:r>
            <a:r>
              <a:rPr lang="en-US" altLang="zh-TW" dirty="0"/>
              <a:t>9527-8072=1455”</a:t>
            </a:r>
            <a:r>
              <a:rPr lang="zh-TW" altLang="en-US" dirty="0"/>
              <a:t> 命令。</a:t>
            </a:r>
            <a:endParaRPr lang="en-US" altLang="zh-TW" dirty="0"/>
          </a:p>
          <a:p>
            <a:pPr marL="0" indent="0">
              <a:lnSpc>
                <a:spcPct val="120000"/>
              </a:lnSpc>
              <a:buNone/>
            </a:pPr>
            <a:r>
              <a:rPr lang="zh-TW" altLang="en-US" dirty="0"/>
              <a:t>修正指令</a:t>
            </a:r>
            <a:r>
              <a:rPr lang="en-US" altLang="zh-TW" dirty="0"/>
              <a:t>:</a:t>
            </a:r>
            <a:r>
              <a:rPr lang="zh-TW" altLang="en-US" dirty="0"/>
              <a:t> 轉出 </a:t>
            </a:r>
            <a:r>
              <a:rPr lang="en-US" altLang="zh-TW" dirty="0"/>
              <a:t>{ Target: “</a:t>
            </a:r>
            <a:r>
              <a:rPr lang="zh-TW" altLang="en-US" dirty="0"/>
              <a:t>銀行利息計算程式</a:t>
            </a:r>
            <a:r>
              <a:rPr lang="en-US" altLang="zh-TW" dirty="0"/>
              <a:t>”, Amount: </a:t>
            </a:r>
            <a:r>
              <a:rPr lang="en-US" altLang="zh-TW" b="1" dirty="0">
                <a:solidFill>
                  <a:srgbClr val="FF0000"/>
                </a:solidFill>
              </a:rPr>
              <a:t>1455</a:t>
            </a:r>
            <a:r>
              <a:rPr lang="en-US" altLang="zh-TW" dirty="0"/>
              <a:t> }</a:t>
            </a:r>
          </a:p>
        </p:txBody>
      </p:sp>
    </p:spTree>
    <p:extLst>
      <p:ext uri="{BB962C8B-B14F-4D97-AF65-F5344CB8AC3E}">
        <p14:creationId xmlns:p14="http://schemas.microsoft.com/office/powerpoint/2010/main" val="952484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實際挑戰</a:t>
            </a:r>
            <a:r>
              <a:rPr lang="en-US" altLang="zh-TW" dirty="0"/>
              <a:t>: </a:t>
            </a:r>
            <a:r>
              <a:rPr lang="zh-TW" altLang="en-US" dirty="0"/>
              <a:t>資料一致性的問題</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endParaRPr lang="en-US" altLang="zh-TW"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58531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r>
              <a:rPr lang="zh-TW" altLang="en-US" dirty="0"/>
              <a:t>情境</a:t>
            </a:r>
            <a:r>
              <a:rPr lang="en-US" altLang="zh-TW" dirty="0"/>
              <a:t>: </a:t>
            </a:r>
            <a:r>
              <a:rPr lang="zh-TW" altLang="en-US" sz="2400" dirty="0"/>
              <a:t>如果我戶頭只剩 </a:t>
            </a:r>
            <a:r>
              <a:rPr lang="en-US" altLang="zh-TW" sz="2400" dirty="0"/>
              <a:t>$500, </a:t>
            </a:r>
            <a:r>
              <a:rPr lang="zh-TW" altLang="en-US" sz="2400" dirty="0"/>
              <a:t>我同時在兩個地方嘗試提款 </a:t>
            </a:r>
            <a:r>
              <a:rPr lang="en-US" altLang="zh-TW" sz="2400" dirty="0"/>
              <a:t>$500 …</a:t>
            </a:r>
            <a:endParaRPr lang="zh-TW" altLang="en-US" sz="2400" dirty="0"/>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3846235" y="1936564"/>
            <a:ext cx="3819525" cy="3619500"/>
          </a:xfrm>
          <a:prstGeom prst="rect">
            <a:avLst/>
          </a:prstGeom>
        </p:spPr>
      </p:pic>
      <p:sp>
        <p:nvSpPr>
          <p:cNvPr id="3" name="文字方塊 2">
            <a:extLst>
              <a:ext uri="{FF2B5EF4-FFF2-40B4-BE49-F238E27FC236}">
                <a16:creationId xmlns:a16="http://schemas.microsoft.com/office/drawing/2014/main" id="{08688AAC-3939-48D1-86F5-30364DFFA0C3}"/>
              </a:ext>
            </a:extLst>
          </p:cNvPr>
          <p:cNvSpPr txBox="1"/>
          <p:nvPr/>
        </p:nvSpPr>
        <p:spPr>
          <a:xfrm>
            <a:off x="7294728" y="3066492"/>
            <a:ext cx="2776722"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這裡餘額還夠，有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元</a:t>
            </a:r>
          </a:p>
        </p:txBody>
      </p:sp>
      <p:sp>
        <p:nvSpPr>
          <p:cNvPr id="11" name="文字方塊 10">
            <a:extLst>
              <a:ext uri="{FF2B5EF4-FFF2-40B4-BE49-F238E27FC236}">
                <a16:creationId xmlns:a16="http://schemas.microsoft.com/office/drawing/2014/main" id="{EA281BE6-82A5-435B-9BEC-EB0618340243}"/>
              </a:ext>
            </a:extLst>
          </p:cNvPr>
          <p:cNvSpPr txBox="1"/>
          <p:nvPr/>
        </p:nvSpPr>
        <p:spPr>
          <a:xfrm>
            <a:off x="1965051" y="2776898"/>
            <a:ext cx="1334020"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我要領 </a:t>
            </a:r>
            <a:r>
              <a:rPr lang="en-US" altLang="zh-TW" dirty="0">
                <a:latin typeface="微軟正黑體" panose="020B0604030504040204" pitchFamily="34" charset="-120"/>
                <a:ea typeface="微軟正黑體" panose="020B0604030504040204" pitchFamily="34" charset="-120"/>
              </a:rPr>
              <a:t>500</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CB41DCF-1B18-452A-A691-1958D3BA9141}"/>
              </a:ext>
            </a:extLst>
          </p:cNvPr>
          <p:cNvSpPr txBox="1"/>
          <p:nvPr/>
        </p:nvSpPr>
        <p:spPr>
          <a:xfrm>
            <a:off x="1965051" y="4367558"/>
            <a:ext cx="103586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回覆 </a:t>
            </a:r>
            <a:r>
              <a:rPr lang="en-US" altLang="zh-TW" dirty="0">
                <a:latin typeface="微軟正黑體" panose="020B0604030504040204" pitchFamily="34" charset="-120"/>
                <a:ea typeface="微軟正黑體" panose="020B0604030504040204" pitchFamily="34" charset="-120"/>
              </a:rPr>
              <a:t>OK</a:t>
            </a:r>
            <a:endParaRPr lang="zh-TW" altLang="en-US"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F4C29AB4-F9D0-440A-97F7-FABE29E6BEF5}"/>
              </a:ext>
            </a:extLst>
          </p:cNvPr>
          <p:cNvSpPr txBox="1"/>
          <p:nvPr/>
        </p:nvSpPr>
        <p:spPr>
          <a:xfrm>
            <a:off x="4269919" y="3592690"/>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檢查通過</a:t>
            </a:r>
          </a:p>
        </p:txBody>
      </p:sp>
      <p:cxnSp>
        <p:nvCxnSpPr>
          <p:cNvPr id="7" name="直線單箭頭接點 6">
            <a:extLst>
              <a:ext uri="{FF2B5EF4-FFF2-40B4-BE49-F238E27FC236}">
                <a16:creationId xmlns:a16="http://schemas.microsoft.com/office/drawing/2014/main" id="{A688DF9F-EEEF-4B14-96E6-F5FF6EB094AC}"/>
              </a:ext>
            </a:extLst>
          </p:cNvPr>
          <p:cNvCxnSpPr/>
          <p:nvPr/>
        </p:nvCxnSpPr>
        <p:spPr>
          <a:xfrm flipH="1">
            <a:off x="7171899" y="3643952"/>
            <a:ext cx="2961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256AC332-9C6E-4D15-8B92-2F6BADF1FDFE}"/>
              </a:ext>
            </a:extLst>
          </p:cNvPr>
          <p:cNvSpPr txBox="1"/>
          <p:nvPr/>
        </p:nvSpPr>
        <p:spPr>
          <a:xfrm>
            <a:off x="8544848" y="3592690"/>
            <a:ext cx="3685624"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被別的 </a:t>
            </a:r>
            <a:r>
              <a:rPr lang="en-US" altLang="zh-TW" dirty="0">
                <a:latin typeface="微軟正黑體" panose="020B0604030504040204" pitchFamily="34" charset="-120"/>
                <a:ea typeface="微軟正黑體" panose="020B0604030504040204" pitchFamily="34" charset="-120"/>
              </a:rPr>
              <a:t>session </a:t>
            </a:r>
            <a:r>
              <a:rPr lang="zh-TW" altLang="en-US" dirty="0">
                <a:latin typeface="微軟正黑體" panose="020B0604030504040204" pitchFamily="34" charset="-120"/>
                <a:ea typeface="微軟正黑體" panose="020B0604030504040204" pitchFamily="34" charset="-120"/>
              </a:rPr>
              <a:t>先領走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了。在</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同瞬間有兩個系統在異動帳戶餘額</a:t>
            </a:r>
            <a:endParaRPr lang="en-US" altLang="zh-TW"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4A3ECF31-A9B6-4771-BD84-5CE805486452}"/>
              </a:ext>
            </a:extLst>
          </p:cNvPr>
          <p:cNvSpPr txBox="1"/>
          <p:nvPr/>
        </p:nvSpPr>
        <p:spPr>
          <a:xfrm>
            <a:off x="4269919" y="4018277"/>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準備執行</a:t>
            </a:r>
          </a:p>
        </p:txBody>
      </p:sp>
    </p:spTree>
    <p:extLst>
      <p:ext uri="{BB962C8B-B14F-4D97-AF65-F5344CB8AC3E}">
        <p14:creationId xmlns:p14="http://schemas.microsoft.com/office/powerpoint/2010/main" val="2477043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964794-2EE3-499A-A6F0-42323DDB3BF3}"/>
              </a:ext>
            </a:extLst>
          </p:cNvPr>
          <p:cNvSpPr>
            <a:spLocks noGrp="1"/>
          </p:cNvSpPr>
          <p:nvPr>
            <p:ph type="title"/>
          </p:nvPr>
        </p:nvSpPr>
        <p:spPr/>
        <p:txBody>
          <a:bodyPr/>
          <a:lstStyle/>
          <a:p>
            <a:r>
              <a:rPr lang="zh-TW" altLang="en-US" dirty="0"/>
              <a:t>延續</a:t>
            </a:r>
            <a:r>
              <a:rPr lang="en-US" altLang="zh-TW" dirty="0"/>
              <a:t>:</a:t>
            </a:r>
            <a:r>
              <a:rPr lang="zh-TW" altLang="en-US" dirty="0"/>
              <a:t> 該如何檢查指令是否該執行</a:t>
            </a:r>
            <a:r>
              <a:rPr lang="en-US" altLang="zh-TW" dirty="0"/>
              <a:t>?</a:t>
            </a:r>
            <a:r>
              <a:rPr lang="zh-TW" altLang="en-US" dirty="0"/>
              <a:t> </a:t>
            </a:r>
          </a:p>
        </p:txBody>
      </p:sp>
      <p:sp>
        <p:nvSpPr>
          <p:cNvPr id="3" name="內容版面配置區 2">
            <a:extLst>
              <a:ext uri="{FF2B5EF4-FFF2-40B4-BE49-F238E27FC236}">
                <a16:creationId xmlns:a16="http://schemas.microsoft.com/office/drawing/2014/main" id="{DEAE53C7-3F66-47DD-8FC3-0DFD540D2CC3}"/>
              </a:ext>
            </a:extLst>
          </p:cNvPr>
          <p:cNvSpPr>
            <a:spLocks noGrp="1"/>
          </p:cNvSpPr>
          <p:nvPr>
            <p:ph idx="1"/>
          </p:nvPr>
        </p:nvSpPr>
        <p:spPr/>
        <p:txBody>
          <a:bodyPr>
            <a:normAutofit/>
          </a:bodyPr>
          <a:lstStyle/>
          <a:p>
            <a:pPr>
              <a:lnSpc>
                <a:spcPct val="100000"/>
              </a:lnSpc>
            </a:pPr>
            <a:r>
              <a:rPr lang="zh-TW" altLang="en-US" dirty="0"/>
              <a:t>解法 </a:t>
            </a:r>
            <a:r>
              <a:rPr lang="en-US" altLang="zh-TW" dirty="0"/>
              <a:t>1, </a:t>
            </a:r>
            <a:r>
              <a:rPr lang="zh-TW" altLang="en-US" dirty="0"/>
              <a:t>寫入時從 </a:t>
            </a:r>
            <a:r>
              <a:rPr lang="en-US" altLang="zh-TW" dirty="0"/>
              <a:t>Write Model </a:t>
            </a:r>
            <a:r>
              <a:rPr lang="zh-TW" altLang="en-US" dirty="0"/>
              <a:t>讀取剩餘餘額直接判斷。</a:t>
            </a:r>
            <a:br>
              <a:rPr lang="en-US" altLang="zh-TW" dirty="0"/>
            </a:br>
            <a:br>
              <a:rPr lang="en-US" altLang="zh-TW" dirty="0"/>
            </a:br>
            <a:r>
              <a:rPr lang="en-US" altLang="zh-TW" sz="2200" dirty="0"/>
              <a:t>(</a:t>
            </a:r>
            <a:r>
              <a:rPr lang="zh-TW" altLang="en-US" sz="2200" dirty="0"/>
              <a:t>判斷跟寫入都是針對 </a:t>
            </a:r>
            <a:r>
              <a:rPr lang="en-US" altLang="zh-TW" sz="2200" dirty="0"/>
              <a:t>Write Model, </a:t>
            </a:r>
            <a:r>
              <a:rPr lang="zh-TW" altLang="en-US" sz="2200" dirty="0"/>
              <a:t>直接運用資料庫的交易處理機制即可。</a:t>
            </a:r>
            <a:r>
              <a:rPr lang="en-US" altLang="zh-TW" sz="2200" dirty="0"/>
              <a:t>)</a:t>
            </a:r>
          </a:p>
          <a:p>
            <a:pPr>
              <a:lnSpc>
                <a:spcPct val="100000"/>
              </a:lnSpc>
            </a:pPr>
            <a:endParaRPr lang="en-US" altLang="zh-TW" dirty="0"/>
          </a:p>
          <a:p>
            <a:pPr>
              <a:lnSpc>
                <a:spcPct val="100000"/>
              </a:lnSpc>
            </a:pPr>
            <a:r>
              <a:rPr lang="zh-TW" altLang="en-US" dirty="0"/>
              <a:t>解法 </a:t>
            </a:r>
            <a:r>
              <a:rPr lang="en-US" altLang="zh-TW" dirty="0"/>
              <a:t>2, </a:t>
            </a:r>
            <a:r>
              <a:rPr lang="zh-TW" altLang="en-US" dirty="0"/>
              <a:t>寫入時透過 </a:t>
            </a:r>
            <a:r>
              <a:rPr lang="en-US" altLang="zh-TW" dirty="0"/>
              <a:t>Query </a:t>
            </a:r>
            <a:r>
              <a:rPr lang="zh-TW" altLang="en-US" dirty="0"/>
              <a:t>判斷餘額。</a:t>
            </a:r>
            <a:br>
              <a:rPr lang="en-US" altLang="zh-TW" dirty="0"/>
            </a:br>
            <a:br>
              <a:rPr lang="en-US" altLang="zh-TW" dirty="0"/>
            </a:br>
            <a:r>
              <a:rPr lang="en-US" altLang="zh-TW" sz="2200" dirty="0"/>
              <a:t>(</a:t>
            </a:r>
            <a:r>
              <a:rPr lang="zh-TW" altLang="en-US" sz="2200" dirty="0"/>
              <a:t>技術限制，或是判斷方式較複雜。例如還要評估信用評等</a:t>
            </a:r>
            <a:r>
              <a:rPr lang="en-US" altLang="zh-TW" sz="2200" dirty="0"/>
              <a:t>, </a:t>
            </a:r>
            <a:r>
              <a:rPr lang="zh-TW" altLang="en-US" sz="2200" dirty="0"/>
              <a:t>決定是否給于借款</a:t>
            </a:r>
            <a:r>
              <a:rPr lang="en-US" altLang="zh-TW" sz="2200" dirty="0"/>
              <a:t>…)</a:t>
            </a:r>
            <a:endParaRPr lang="zh-TW" altLang="en-US" sz="2200" dirty="0"/>
          </a:p>
        </p:txBody>
      </p:sp>
    </p:spTree>
    <p:extLst>
      <p:ext uri="{BB962C8B-B14F-4D97-AF65-F5344CB8AC3E}">
        <p14:creationId xmlns:p14="http://schemas.microsoft.com/office/powerpoint/2010/main" val="1544897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607CAF-BEF3-431F-8B10-FA39AC96A920}"/>
              </a:ext>
            </a:extLst>
          </p:cNvPr>
          <p:cNvSpPr>
            <a:spLocks noGrp="1"/>
          </p:cNvSpPr>
          <p:nvPr>
            <p:ph type="title"/>
          </p:nvPr>
        </p:nvSpPr>
        <p:spPr/>
        <p:txBody>
          <a:bodyPr/>
          <a:lstStyle/>
          <a:p>
            <a:r>
              <a:rPr lang="en-US" altLang="zh-TW"/>
              <a:t>Knowledge Connections</a:t>
            </a:r>
            <a:endParaRPr lang="zh-TW" altLang="en-US" dirty="0"/>
          </a:p>
        </p:txBody>
      </p:sp>
      <p:sp>
        <p:nvSpPr>
          <p:cNvPr id="4" name="橢圓 3">
            <a:extLst>
              <a:ext uri="{FF2B5EF4-FFF2-40B4-BE49-F238E27FC236}">
                <a16:creationId xmlns:a16="http://schemas.microsoft.com/office/drawing/2014/main" id="{53571ECB-F3C4-4FA9-A205-DB5C37BA1589}"/>
              </a:ext>
            </a:extLst>
          </p:cNvPr>
          <p:cNvSpPr/>
          <p:nvPr/>
        </p:nvSpPr>
        <p:spPr>
          <a:xfrm>
            <a:off x="3879239" y="3167336"/>
            <a:ext cx="1802423" cy="175846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Event Sourcing</a:t>
            </a:r>
            <a:endParaRPr lang="zh-TW" altLang="en-US" dirty="0"/>
          </a:p>
        </p:txBody>
      </p:sp>
      <p:sp>
        <p:nvSpPr>
          <p:cNvPr id="5" name="橢圓 4">
            <a:extLst>
              <a:ext uri="{FF2B5EF4-FFF2-40B4-BE49-F238E27FC236}">
                <a16:creationId xmlns:a16="http://schemas.microsoft.com/office/drawing/2014/main" id="{3320A85A-8BF0-40C2-A787-51071655A14F}"/>
              </a:ext>
            </a:extLst>
          </p:cNvPr>
          <p:cNvSpPr/>
          <p:nvPr/>
        </p:nvSpPr>
        <p:spPr>
          <a:xfrm>
            <a:off x="5257067" y="2202381"/>
            <a:ext cx="1802423" cy="175846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CQRS</a:t>
            </a:r>
            <a:endParaRPr lang="zh-TW" altLang="en-US" dirty="0"/>
          </a:p>
        </p:txBody>
      </p:sp>
      <p:sp>
        <p:nvSpPr>
          <p:cNvPr id="6" name="橢圓 5">
            <a:extLst>
              <a:ext uri="{FF2B5EF4-FFF2-40B4-BE49-F238E27FC236}">
                <a16:creationId xmlns:a16="http://schemas.microsoft.com/office/drawing/2014/main" id="{299854A0-7EB0-444B-8F99-19A0EE4B387B}"/>
              </a:ext>
            </a:extLst>
          </p:cNvPr>
          <p:cNvSpPr/>
          <p:nvPr/>
        </p:nvSpPr>
        <p:spPr>
          <a:xfrm>
            <a:off x="1920026" y="1333818"/>
            <a:ext cx="1802423" cy="175846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a:t>Git</a:t>
            </a:r>
            <a:endParaRPr lang="zh-TW" altLang="en-US" dirty="0"/>
          </a:p>
        </p:txBody>
      </p:sp>
      <p:sp>
        <p:nvSpPr>
          <p:cNvPr id="7" name="橢圓 6">
            <a:extLst>
              <a:ext uri="{FF2B5EF4-FFF2-40B4-BE49-F238E27FC236}">
                <a16:creationId xmlns:a16="http://schemas.microsoft.com/office/drawing/2014/main" id="{89556307-1794-4DEF-85A1-1ED72976474D}"/>
              </a:ext>
            </a:extLst>
          </p:cNvPr>
          <p:cNvSpPr/>
          <p:nvPr/>
        </p:nvSpPr>
        <p:spPr>
          <a:xfrm>
            <a:off x="1914892" y="5011522"/>
            <a:ext cx="1802423" cy="175846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a:t>Bank Account</a:t>
            </a:r>
            <a:endParaRPr lang="zh-TW" altLang="en-US" dirty="0"/>
          </a:p>
        </p:txBody>
      </p:sp>
      <p:sp>
        <p:nvSpPr>
          <p:cNvPr id="8" name="橢圓 7">
            <a:extLst>
              <a:ext uri="{FF2B5EF4-FFF2-40B4-BE49-F238E27FC236}">
                <a16:creationId xmlns:a16="http://schemas.microsoft.com/office/drawing/2014/main" id="{19DEB363-1D44-4537-AB7E-F8C5D4249747}"/>
              </a:ext>
            </a:extLst>
          </p:cNvPr>
          <p:cNvSpPr/>
          <p:nvPr/>
        </p:nvSpPr>
        <p:spPr>
          <a:xfrm>
            <a:off x="5439507" y="3747858"/>
            <a:ext cx="1802423" cy="175846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Immutable Data</a:t>
            </a:r>
            <a:endParaRPr lang="zh-TW" altLang="en-US" dirty="0"/>
          </a:p>
        </p:txBody>
      </p:sp>
      <p:sp>
        <p:nvSpPr>
          <p:cNvPr id="9" name="橢圓 8">
            <a:extLst>
              <a:ext uri="{FF2B5EF4-FFF2-40B4-BE49-F238E27FC236}">
                <a16:creationId xmlns:a16="http://schemas.microsoft.com/office/drawing/2014/main" id="{903B7B53-5B39-4E53-9C91-E4C15E5F0EF4}"/>
              </a:ext>
            </a:extLst>
          </p:cNvPr>
          <p:cNvSpPr/>
          <p:nvPr/>
        </p:nvSpPr>
        <p:spPr>
          <a:xfrm>
            <a:off x="6947025" y="600040"/>
            <a:ext cx="1802423" cy="17584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Command Pattern</a:t>
            </a:r>
            <a:endParaRPr lang="zh-TW" altLang="en-US" dirty="0"/>
          </a:p>
        </p:txBody>
      </p:sp>
      <p:sp>
        <p:nvSpPr>
          <p:cNvPr id="10" name="橢圓 9">
            <a:extLst>
              <a:ext uri="{FF2B5EF4-FFF2-40B4-BE49-F238E27FC236}">
                <a16:creationId xmlns:a16="http://schemas.microsoft.com/office/drawing/2014/main" id="{4108DE2D-DDA8-4BC2-9850-A8B3091306CD}"/>
              </a:ext>
            </a:extLst>
          </p:cNvPr>
          <p:cNvSpPr/>
          <p:nvPr/>
        </p:nvSpPr>
        <p:spPr>
          <a:xfrm>
            <a:off x="9647178" y="1955528"/>
            <a:ext cx="1802423" cy="17584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Optimistic</a:t>
            </a:r>
            <a:r>
              <a:rPr lang="zh-TW" altLang="en-US" dirty="0"/>
              <a:t> </a:t>
            </a:r>
            <a:r>
              <a:rPr lang="en-US" altLang="zh-TW" dirty="0"/>
              <a:t>Locking</a:t>
            </a:r>
          </a:p>
        </p:txBody>
      </p:sp>
      <p:sp>
        <p:nvSpPr>
          <p:cNvPr id="11" name="橢圓 10">
            <a:extLst>
              <a:ext uri="{FF2B5EF4-FFF2-40B4-BE49-F238E27FC236}">
                <a16:creationId xmlns:a16="http://schemas.microsoft.com/office/drawing/2014/main" id="{49912110-5F30-4FBE-A0B2-79D374C20096}"/>
              </a:ext>
            </a:extLst>
          </p:cNvPr>
          <p:cNvSpPr/>
          <p:nvPr/>
        </p:nvSpPr>
        <p:spPr>
          <a:xfrm>
            <a:off x="8538239" y="3960843"/>
            <a:ext cx="1802423" cy="17584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a:t>Eventual consistency</a:t>
            </a:r>
          </a:p>
        </p:txBody>
      </p:sp>
      <p:cxnSp>
        <p:nvCxnSpPr>
          <p:cNvPr id="13" name="直線接點 12">
            <a:extLst>
              <a:ext uri="{FF2B5EF4-FFF2-40B4-BE49-F238E27FC236}">
                <a16:creationId xmlns:a16="http://schemas.microsoft.com/office/drawing/2014/main" id="{626D397A-9347-42ED-A3DD-FFA7AF611F3A}"/>
              </a:ext>
            </a:extLst>
          </p:cNvPr>
          <p:cNvCxnSpPr>
            <a:cxnSpLocks/>
            <a:stCxn id="5" idx="7"/>
            <a:endCxn id="9" idx="3"/>
          </p:cNvCxnSpPr>
          <p:nvPr/>
        </p:nvCxnSpPr>
        <p:spPr>
          <a:xfrm flipV="1">
            <a:off x="6795531" y="2100981"/>
            <a:ext cx="415453" cy="358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89FF1AC7-191B-4866-B77D-A6A2DBDF125D}"/>
              </a:ext>
            </a:extLst>
          </p:cNvPr>
          <p:cNvCxnSpPr>
            <a:stCxn id="5" idx="6"/>
            <a:endCxn id="10" idx="2"/>
          </p:cNvCxnSpPr>
          <p:nvPr/>
        </p:nvCxnSpPr>
        <p:spPr>
          <a:xfrm flipV="1">
            <a:off x="7059490" y="2834759"/>
            <a:ext cx="2587688" cy="246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8A0C0326-41E9-40C5-8A46-E6CE765BA268}"/>
              </a:ext>
            </a:extLst>
          </p:cNvPr>
          <p:cNvCxnSpPr>
            <a:stCxn id="4" idx="1"/>
            <a:endCxn id="6" idx="5"/>
          </p:cNvCxnSpPr>
          <p:nvPr/>
        </p:nvCxnSpPr>
        <p:spPr>
          <a:xfrm flipH="1" flipV="1">
            <a:off x="3458490" y="2834759"/>
            <a:ext cx="684708" cy="590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F523E21D-9FD7-4426-BCC8-8022626EBCAE}"/>
              </a:ext>
            </a:extLst>
          </p:cNvPr>
          <p:cNvCxnSpPr>
            <a:cxnSpLocks/>
            <a:stCxn id="4" idx="3"/>
            <a:endCxn id="7" idx="7"/>
          </p:cNvCxnSpPr>
          <p:nvPr/>
        </p:nvCxnSpPr>
        <p:spPr>
          <a:xfrm flipH="1">
            <a:off x="3453356" y="4668277"/>
            <a:ext cx="689842" cy="600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294083EB-F4EB-4C8F-87A1-B2BA9CAE5EB2}"/>
              </a:ext>
            </a:extLst>
          </p:cNvPr>
          <p:cNvCxnSpPr>
            <a:cxnSpLocks/>
            <a:stCxn id="8" idx="6"/>
            <a:endCxn id="11" idx="2"/>
          </p:cNvCxnSpPr>
          <p:nvPr/>
        </p:nvCxnSpPr>
        <p:spPr>
          <a:xfrm>
            <a:off x="7241930" y="4627089"/>
            <a:ext cx="1296309" cy="212985"/>
          </a:xfrm>
          <a:prstGeom prst="line">
            <a:avLst/>
          </a:prstGeom>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id="{45A25583-3ACA-4716-B04B-145F0D9EEF30}"/>
              </a:ext>
            </a:extLst>
          </p:cNvPr>
          <p:cNvSpPr/>
          <p:nvPr/>
        </p:nvSpPr>
        <p:spPr>
          <a:xfrm>
            <a:off x="3791683" y="5578496"/>
            <a:ext cx="1802423" cy="175846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a:t>Cache</a:t>
            </a:r>
            <a:r>
              <a:rPr lang="zh-TW" altLang="en-US" dirty="0"/>
              <a:t> </a:t>
            </a:r>
            <a:r>
              <a:rPr lang="en-US" altLang="zh-TW" dirty="0"/>
              <a:t>Control</a:t>
            </a:r>
          </a:p>
        </p:txBody>
      </p:sp>
      <p:sp>
        <p:nvSpPr>
          <p:cNvPr id="32" name="橢圓 31">
            <a:extLst>
              <a:ext uri="{FF2B5EF4-FFF2-40B4-BE49-F238E27FC236}">
                <a16:creationId xmlns:a16="http://schemas.microsoft.com/office/drawing/2014/main" id="{835D3150-0154-477E-858D-3737E4DC3CC9}"/>
              </a:ext>
            </a:extLst>
          </p:cNvPr>
          <p:cNvSpPr/>
          <p:nvPr/>
        </p:nvSpPr>
        <p:spPr>
          <a:xfrm>
            <a:off x="7229286" y="5613644"/>
            <a:ext cx="1802423" cy="175846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a:t>Snapshot</a:t>
            </a:r>
          </a:p>
        </p:txBody>
      </p:sp>
      <p:cxnSp>
        <p:nvCxnSpPr>
          <p:cNvPr id="34" name="直線接點 33">
            <a:extLst>
              <a:ext uri="{FF2B5EF4-FFF2-40B4-BE49-F238E27FC236}">
                <a16:creationId xmlns:a16="http://schemas.microsoft.com/office/drawing/2014/main" id="{A6AECCA9-89A2-4286-AA11-284371587592}"/>
              </a:ext>
            </a:extLst>
          </p:cNvPr>
          <p:cNvCxnSpPr>
            <a:stCxn id="8" idx="3"/>
            <a:endCxn id="31" idx="7"/>
          </p:cNvCxnSpPr>
          <p:nvPr/>
        </p:nvCxnSpPr>
        <p:spPr>
          <a:xfrm flipH="1">
            <a:off x="5330147" y="5248799"/>
            <a:ext cx="373319" cy="587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2CD9389B-D7B5-4817-A2BC-A098083F32D9}"/>
              </a:ext>
            </a:extLst>
          </p:cNvPr>
          <p:cNvCxnSpPr>
            <a:stCxn id="8" idx="5"/>
            <a:endCxn id="32" idx="1"/>
          </p:cNvCxnSpPr>
          <p:nvPr/>
        </p:nvCxnSpPr>
        <p:spPr>
          <a:xfrm>
            <a:off x="6977971" y="5248799"/>
            <a:ext cx="515274" cy="6223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9905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E5200D-319C-46CA-85CE-ABBE89C98559}"/>
              </a:ext>
            </a:extLst>
          </p:cNvPr>
          <p:cNvSpPr>
            <a:spLocks noGrp="1"/>
          </p:cNvSpPr>
          <p:nvPr>
            <p:ph type="title"/>
          </p:nvPr>
        </p:nvSpPr>
        <p:spPr/>
        <p:txBody>
          <a:bodyPr/>
          <a:lstStyle/>
          <a:p>
            <a:r>
              <a:rPr lang="zh-TW" altLang="en-US" dirty="0"/>
              <a:t>資料庫的一致性</a:t>
            </a:r>
          </a:p>
        </p:txBody>
      </p:sp>
      <p:sp>
        <p:nvSpPr>
          <p:cNvPr id="3" name="內容版面配置區 2">
            <a:extLst>
              <a:ext uri="{FF2B5EF4-FFF2-40B4-BE49-F238E27FC236}">
                <a16:creationId xmlns:a16="http://schemas.microsoft.com/office/drawing/2014/main" id="{FCA4A588-78E1-4E96-B439-58632D7EC699}"/>
              </a:ext>
            </a:extLst>
          </p:cNvPr>
          <p:cNvSpPr>
            <a:spLocks noGrp="1"/>
          </p:cNvSpPr>
          <p:nvPr>
            <p:ph idx="1"/>
          </p:nvPr>
        </p:nvSpPr>
        <p:spPr>
          <a:xfrm>
            <a:off x="838200" y="1825625"/>
            <a:ext cx="6719278" cy="4351338"/>
          </a:xfrm>
        </p:spPr>
        <p:txBody>
          <a:bodyPr>
            <a:normAutofit/>
          </a:bodyPr>
          <a:lstStyle/>
          <a:p>
            <a:pPr>
              <a:lnSpc>
                <a:spcPct val="110000"/>
              </a:lnSpc>
            </a:pPr>
            <a:r>
              <a:rPr lang="zh-TW" altLang="en-US" sz="2000" dirty="0"/>
              <a:t>送出命令後只得到 </a:t>
            </a:r>
            <a:r>
              <a:rPr lang="en-US" altLang="zh-TW" sz="2000" dirty="0"/>
              <a:t>“</a:t>
            </a:r>
            <a:r>
              <a:rPr lang="zh-TW" altLang="en-US" sz="2000" dirty="0"/>
              <a:t>結果定位器</a:t>
            </a:r>
            <a:r>
              <a:rPr lang="en-US" altLang="zh-TW" sz="2000" dirty="0"/>
              <a:t>” or </a:t>
            </a:r>
            <a:r>
              <a:rPr lang="zh-TW" altLang="en-US" sz="2000" dirty="0"/>
              <a:t>序號</a:t>
            </a:r>
            <a:endParaRPr lang="en-US" altLang="zh-TW" sz="2000" dirty="0"/>
          </a:p>
          <a:p>
            <a:pPr lvl="1">
              <a:lnSpc>
                <a:spcPct val="110000"/>
              </a:lnSpc>
            </a:pPr>
            <a:r>
              <a:rPr lang="zh-TW" altLang="en-US" sz="2000" dirty="0"/>
              <a:t>先將命令序列化，再怎麼同時，也要排出先後順序</a:t>
            </a:r>
            <a:endParaRPr lang="en-US" altLang="zh-TW" sz="2000" dirty="0"/>
          </a:p>
          <a:p>
            <a:pPr lvl="1">
              <a:lnSpc>
                <a:spcPct val="110000"/>
              </a:lnSpc>
            </a:pPr>
            <a:r>
              <a:rPr lang="zh-TW" altLang="en-US" sz="2000" dirty="0"/>
              <a:t>沒有平行處理就沒有 </a:t>
            </a:r>
            <a:r>
              <a:rPr lang="en-US" altLang="zh-TW" sz="2000" dirty="0"/>
              <a:t>racing condition </a:t>
            </a:r>
            <a:r>
              <a:rPr lang="zh-TW" altLang="en-US" sz="2000" dirty="0"/>
              <a:t>問題</a:t>
            </a:r>
            <a:endParaRPr lang="en-US" altLang="zh-TW" sz="2000" dirty="0"/>
          </a:p>
          <a:p>
            <a:pPr lvl="1">
              <a:lnSpc>
                <a:spcPct val="110000"/>
              </a:lnSpc>
            </a:pPr>
            <a:r>
              <a:rPr lang="zh-TW" altLang="en-US" sz="2000" dirty="0"/>
              <a:t>精準的按照順序執行命令，傳回結果</a:t>
            </a:r>
            <a:endParaRPr lang="en-US" altLang="zh-TW" sz="2000" dirty="0"/>
          </a:p>
          <a:p>
            <a:pPr>
              <a:lnSpc>
                <a:spcPct val="110000"/>
              </a:lnSpc>
            </a:pPr>
            <a:r>
              <a:rPr lang="en-US" altLang="zh-TW" sz="2000" dirty="0"/>
              <a:t>UI</a:t>
            </a:r>
            <a:r>
              <a:rPr lang="zh-TW" altLang="en-US" sz="2000" dirty="0"/>
              <a:t> 用 </a:t>
            </a:r>
            <a:r>
              <a:rPr lang="en-US" altLang="zh-TW" sz="2000" dirty="0"/>
              <a:t>SN </a:t>
            </a:r>
            <a:r>
              <a:rPr lang="zh-TW" altLang="en-US" sz="2000" dirty="0"/>
              <a:t>查詢結果，或是等待 </a:t>
            </a:r>
            <a:r>
              <a:rPr lang="en-US" altLang="zh-TW" sz="2000" dirty="0"/>
              <a:t>callback</a:t>
            </a:r>
          </a:p>
          <a:p>
            <a:pPr>
              <a:lnSpc>
                <a:spcPct val="110000"/>
              </a:lnSpc>
            </a:pPr>
            <a:endParaRPr lang="en-US" altLang="zh-TW" sz="2000" dirty="0"/>
          </a:p>
          <a:p>
            <a:pPr>
              <a:lnSpc>
                <a:spcPct val="110000"/>
              </a:lnSpc>
            </a:pPr>
            <a:r>
              <a:rPr lang="en-US" altLang="zh-TW" sz="2000" dirty="0"/>
              <a:t>// </a:t>
            </a:r>
            <a:r>
              <a:rPr lang="zh-TW" altLang="en-US" sz="2000" dirty="0"/>
              <a:t>解法 </a:t>
            </a:r>
            <a:r>
              <a:rPr lang="en-US" altLang="zh-TW" sz="2000" dirty="0"/>
              <a:t>1 </a:t>
            </a:r>
            <a:r>
              <a:rPr lang="zh-TW" altLang="en-US" sz="2000" dirty="0"/>
              <a:t>影響到命令的執行</a:t>
            </a:r>
            <a:r>
              <a:rPr lang="zh-TW" altLang="en-US" sz="2000" b="1" dirty="0"/>
              <a:t>不能</a:t>
            </a:r>
            <a:r>
              <a:rPr lang="zh-TW" altLang="en-US" sz="2000" dirty="0"/>
              <a:t>平行處理，單一命令是 </a:t>
            </a:r>
            <a:r>
              <a:rPr lang="en-US" altLang="zh-TW" sz="2000" dirty="0"/>
              <a:t>DB </a:t>
            </a:r>
            <a:r>
              <a:rPr lang="zh-TW" altLang="en-US" sz="2000" dirty="0"/>
              <a:t>的交易來確保正確性。此時系統的效能擴展會受到限制。</a:t>
            </a:r>
            <a:endParaRPr lang="en-US" altLang="zh-TW" sz="2000" dirty="0"/>
          </a:p>
        </p:txBody>
      </p:sp>
      <p:pic>
        <p:nvPicPr>
          <p:cNvPr id="4" name="圖片 3">
            <a:extLst>
              <a:ext uri="{FF2B5EF4-FFF2-40B4-BE49-F238E27FC236}">
                <a16:creationId xmlns:a16="http://schemas.microsoft.com/office/drawing/2014/main" id="{882C93AC-56FA-4BA8-9274-6A79A51AC562}"/>
              </a:ext>
            </a:extLst>
          </p:cNvPr>
          <p:cNvPicPr>
            <a:picLocks noChangeAspect="1"/>
          </p:cNvPicPr>
          <p:nvPr/>
        </p:nvPicPr>
        <p:blipFill>
          <a:blip r:embed="rId2"/>
          <a:stretch>
            <a:fillRect/>
          </a:stretch>
        </p:blipFill>
        <p:spPr>
          <a:xfrm>
            <a:off x="7471608" y="1690688"/>
            <a:ext cx="4332668" cy="4243793"/>
          </a:xfrm>
          <a:prstGeom prst="rect">
            <a:avLst/>
          </a:prstGeom>
        </p:spPr>
      </p:pic>
    </p:spTree>
    <p:extLst>
      <p:ext uri="{BB962C8B-B14F-4D97-AF65-F5344CB8AC3E}">
        <p14:creationId xmlns:p14="http://schemas.microsoft.com/office/powerpoint/2010/main" val="3465025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zh-TW" altLang="en-US" dirty="0"/>
              <a:t>分散式的解決方式</a:t>
            </a:r>
            <a:r>
              <a:rPr lang="en-US" altLang="zh-TW" dirty="0"/>
              <a:t>:</a:t>
            </a:r>
            <a:r>
              <a:rPr lang="zh-TW" altLang="en-US" dirty="0"/>
              <a:t> 樂觀鎖定 </a:t>
            </a:r>
            <a:r>
              <a:rPr lang="en-US" altLang="zh-TW" dirty="0"/>
              <a:t>+ </a:t>
            </a:r>
            <a:r>
              <a:rPr lang="zh-TW" altLang="en-US" dirty="0"/>
              <a:t>版號</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normAutofit/>
          </a:bodyPr>
          <a:lstStyle/>
          <a:p>
            <a:pPr marL="0" indent="0">
              <a:lnSpc>
                <a:spcPct val="100000"/>
              </a:lnSpc>
              <a:buNone/>
            </a:pPr>
            <a:r>
              <a:rPr lang="zh-TW" altLang="en-US" b="1" dirty="0"/>
              <a:t>樂觀鎖</a:t>
            </a:r>
            <a:r>
              <a:rPr lang="zh-TW" altLang="en-US" b="1" dirty="0">
                <a:sym typeface="Wingdings" panose="05000000000000000000" pitchFamily="2" charset="2"/>
              </a:rPr>
              <a:t> </a:t>
            </a:r>
            <a:r>
              <a:rPr lang="en-US" altLang="zh-TW" dirty="0">
                <a:sym typeface="Wingdings" panose="05000000000000000000" pitchFamily="2" charset="2"/>
              </a:rPr>
              <a:t>(optimistic locking ):</a:t>
            </a:r>
            <a:r>
              <a:rPr lang="zh-TW" altLang="en-US" dirty="0"/>
              <a:t> </a:t>
            </a:r>
            <a:br>
              <a:rPr lang="en-US" altLang="zh-TW" dirty="0"/>
            </a:br>
            <a:r>
              <a:rPr lang="zh-TW" altLang="en-US" dirty="0"/>
              <a:t>假設你的運氣很好，不會碰到競爭更新的情況</a:t>
            </a:r>
            <a:r>
              <a:rPr lang="en-US" altLang="zh-TW" dirty="0"/>
              <a:t>…</a:t>
            </a:r>
            <a:r>
              <a:rPr lang="zh-TW" altLang="en-US" dirty="0"/>
              <a:t> 先大膽的直接更新 </a:t>
            </a:r>
            <a:r>
              <a:rPr lang="en-US" altLang="zh-TW" dirty="0"/>
              <a:t>(</a:t>
            </a:r>
            <a:r>
              <a:rPr lang="zh-TW" altLang="en-US" b="1" dirty="0">
                <a:solidFill>
                  <a:srgbClr val="FF0000"/>
                </a:solidFill>
              </a:rPr>
              <a:t>但是要有辦法確認結果</a:t>
            </a:r>
            <a:r>
              <a:rPr lang="en-US" altLang="zh-TW" dirty="0"/>
              <a:t>)</a:t>
            </a:r>
            <a:r>
              <a:rPr lang="zh-TW" altLang="en-US" dirty="0"/>
              <a:t>，如果出了問題則傳回錯誤，由應用端決定處理方式 </a:t>
            </a:r>
            <a:r>
              <a:rPr lang="en-US" altLang="zh-TW" dirty="0"/>
              <a:t>( abort / retry … ) </a:t>
            </a:r>
            <a:r>
              <a:rPr lang="zh-TW" altLang="en-US" dirty="0"/>
              <a:t>的控制機制。</a:t>
            </a:r>
            <a:endParaRPr lang="en-US" altLang="zh-TW" dirty="0"/>
          </a:p>
          <a:p>
            <a:pPr marL="0" indent="0">
              <a:lnSpc>
                <a:spcPct val="100000"/>
              </a:lnSpc>
              <a:buNone/>
            </a:pPr>
            <a:endParaRPr lang="en-US" altLang="zh-TW" dirty="0"/>
          </a:p>
          <a:p>
            <a:pPr marL="0" indent="0">
              <a:lnSpc>
                <a:spcPct val="100000"/>
              </a:lnSpc>
              <a:buNone/>
            </a:pPr>
            <a:r>
              <a:rPr lang="zh-TW" altLang="en-US" b="1" dirty="0"/>
              <a:t>悲觀鎖</a:t>
            </a:r>
            <a:r>
              <a:rPr lang="zh-TW" altLang="en-US" dirty="0"/>
              <a:t> </a:t>
            </a:r>
            <a:r>
              <a:rPr lang="en-US" altLang="zh-TW" dirty="0"/>
              <a:t>(pessimistic locking):</a:t>
            </a:r>
            <a:br>
              <a:rPr lang="en-US" altLang="zh-TW" dirty="0"/>
            </a:br>
            <a:r>
              <a:rPr lang="zh-TW" altLang="en-US" dirty="0"/>
              <a:t>相對於樂觀鎖，假設你的運氣很差，一定會碰到競爭更新的狀況</a:t>
            </a:r>
            <a:r>
              <a:rPr lang="en-US" altLang="zh-TW" dirty="0"/>
              <a:t>… </a:t>
            </a:r>
            <a:r>
              <a:rPr lang="zh-TW" altLang="en-US" dirty="0"/>
              <a:t>因此你要先鎖定資料確保沒其他人跟你競爭後才能放心更新資料。</a:t>
            </a:r>
          </a:p>
        </p:txBody>
      </p:sp>
    </p:spTree>
    <p:extLst>
      <p:ext uri="{BB962C8B-B14F-4D97-AF65-F5344CB8AC3E}">
        <p14:creationId xmlns:p14="http://schemas.microsoft.com/office/powerpoint/2010/main" val="4216009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537764-F10A-4F75-AAB6-F4DAE5E971C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2E9506F-E37A-46B8-8E6A-E7A535C04BC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0EE4938-F1B5-4C0C-8D56-7FAD73DE4D0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0033" r="12345" b="11242"/>
          <a:stretch/>
        </p:blipFill>
        <p:spPr>
          <a:xfrm rot="16200000">
            <a:off x="3268210" y="-763671"/>
            <a:ext cx="5655579" cy="9031944"/>
          </a:xfrm>
          <a:prstGeom prst="rect">
            <a:avLst/>
          </a:prstGeom>
        </p:spPr>
      </p:pic>
    </p:spTree>
    <p:extLst>
      <p:ext uri="{BB962C8B-B14F-4D97-AF65-F5344CB8AC3E}">
        <p14:creationId xmlns:p14="http://schemas.microsoft.com/office/powerpoint/2010/main" val="3359031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55D8A-71B2-407C-AA33-ADDEC35B281C}"/>
              </a:ext>
            </a:extLst>
          </p:cNvPr>
          <p:cNvSpPr>
            <a:spLocks noGrp="1"/>
          </p:cNvSpPr>
          <p:nvPr>
            <p:ph type="title"/>
          </p:nvPr>
        </p:nvSpPr>
        <p:spPr/>
        <p:txBody>
          <a:bodyPr/>
          <a:lstStyle/>
          <a:p>
            <a:r>
              <a:rPr lang="zh-TW" altLang="en-US" dirty="0"/>
              <a:t>補上版本確認機制的樂觀鎖定</a:t>
            </a:r>
            <a:r>
              <a:rPr lang="en-US" altLang="zh-TW" dirty="0"/>
              <a:t>…</a:t>
            </a:r>
            <a:endParaRPr lang="zh-TW" altLang="en-US" dirty="0"/>
          </a:p>
        </p:txBody>
      </p:sp>
      <p:sp>
        <p:nvSpPr>
          <p:cNvPr id="4" name="矩形: 圓角 3">
            <a:extLst>
              <a:ext uri="{FF2B5EF4-FFF2-40B4-BE49-F238E27FC236}">
                <a16:creationId xmlns:a16="http://schemas.microsoft.com/office/drawing/2014/main" id="{962C34F9-162D-452F-9D3C-276D9DC2F785}"/>
              </a:ext>
            </a:extLst>
          </p:cNvPr>
          <p:cNvSpPr/>
          <p:nvPr/>
        </p:nvSpPr>
        <p:spPr>
          <a:xfrm>
            <a:off x="838200" y="1983441"/>
            <a:ext cx="2268071" cy="6118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a:t>
            </a:r>
            <a:r>
              <a:rPr lang="zh-TW" altLang="en-US" dirty="0"/>
              <a:t> </a:t>
            </a:r>
            <a:r>
              <a:rPr lang="en-US" altLang="zh-TW" dirty="0"/>
              <a:t>Session #1</a:t>
            </a:r>
            <a:endParaRPr lang="zh-TW" altLang="en-US" dirty="0"/>
          </a:p>
        </p:txBody>
      </p:sp>
      <p:sp>
        <p:nvSpPr>
          <p:cNvPr id="5" name="矩形: 圓角 4">
            <a:extLst>
              <a:ext uri="{FF2B5EF4-FFF2-40B4-BE49-F238E27FC236}">
                <a16:creationId xmlns:a16="http://schemas.microsoft.com/office/drawing/2014/main" id="{7A89627F-8375-47A4-B3CD-C5B5B8AEC875}"/>
              </a:ext>
            </a:extLst>
          </p:cNvPr>
          <p:cNvSpPr/>
          <p:nvPr/>
        </p:nvSpPr>
        <p:spPr>
          <a:xfrm>
            <a:off x="3359520" y="1983441"/>
            <a:ext cx="2268071" cy="611841"/>
          </a:xfrm>
          <a:prstGeom prst="roundRect">
            <a:avLst/>
          </a:prstGeom>
          <a:solidFill>
            <a:srgbClr val="0088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 Session</a:t>
            </a:r>
            <a:r>
              <a:rPr lang="zh-TW" altLang="en-US" dirty="0"/>
              <a:t> </a:t>
            </a:r>
            <a:r>
              <a:rPr lang="en-US" altLang="zh-TW" dirty="0"/>
              <a:t>#2</a:t>
            </a:r>
            <a:endParaRPr lang="zh-TW" altLang="en-US" dirty="0"/>
          </a:p>
        </p:txBody>
      </p:sp>
      <p:sp>
        <p:nvSpPr>
          <p:cNvPr id="6" name="矩形: 圓角 5">
            <a:extLst>
              <a:ext uri="{FF2B5EF4-FFF2-40B4-BE49-F238E27FC236}">
                <a16:creationId xmlns:a16="http://schemas.microsoft.com/office/drawing/2014/main" id="{73AADF18-A463-4267-8448-7FEE51629757}"/>
              </a:ext>
            </a:extLst>
          </p:cNvPr>
          <p:cNvSpPr/>
          <p:nvPr/>
        </p:nvSpPr>
        <p:spPr>
          <a:xfrm>
            <a:off x="9451040"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State</a:t>
            </a:r>
            <a:endParaRPr lang="zh-TW" altLang="en-US" dirty="0"/>
          </a:p>
        </p:txBody>
      </p:sp>
      <p:cxnSp>
        <p:nvCxnSpPr>
          <p:cNvPr id="8" name="直線接點 7">
            <a:extLst>
              <a:ext uri="{FF2B5EF4-FFF2-40B4-BE49-F238E27FC236}">
                <a16:creationId xmlns:a16="http://schemas.microsoft.com/office/drawing/2014/main" id="{CBB4F2B9-07C9-4A7A-9437-993BB1F25606}"/>
              </a:ext>
            </a:extLst>
          </p:cNvPr>
          <p:cNvCxnSpPr>
            <a:stCxn id="5" idx="2"/>
          </p:cNvCxnSpPr>
          <p:nvPr/>
        </p:nvCxnSpPr>
        <p:spPr>
          <a:xfrm flipH="1">
            <a:off x="4493555" y="2595282"/>
            <a:ext cx="1" cy="398705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459AD254-3294-4CE5-B0E2-71BDBC798BDA}"/>
              </a:ext>
            </a:extLst>
          </p:cNvPr>
          <p:cNvCxnSpPr/>
          <p:nvPr/>
        </p:nvCxnSpPr>
        <p:spPr>
          <a:xfrm flipH="1">
            <a:off x="1954305" y="2595282"/>
            <a:ext cx="1" cy="3987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065735FB-1DA4-42ED-B9FC-3349018A5299}"/>
              </a:ext>
            </a:extLst>
          </p:cNvPr>
          <p:cNvCxnSpPr/>
          <p:nvPr/>
        </p:nvCxnSpPr>
        <p:spPr>
          <a:xfrm flipH="1">
            <a:off x="8274421"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5E47FF49-A7AE-4625-88F0-7B6320CE5636}"/>
              </a:ext>
            </a:extLst>
          </p:cNvPr>
          <p:cNvGrpSpPr/>
          <p:nvPr/>
        </p:nvGrpSpPr>
        <p:grpSpPr>
          <a:xfrm>
            <a:off x="1972235" y="2864224"/>
            <a:ext cx="6302186" cy="283722"/>
            <a:chOff x="1972235" y="2864224"/>
            <a:chExt cx="6302186" cy="283722"/>
          </a:xfrm>
        </p:grpSpPr>
        <p:cxnSp>
          <p:nvCxnSpPr>
            <p:cNvPr id="12" name="直線單箭頭接點 11">
              <a:extLst>
                <a:ext uri="{FF2B5EF4-FFF2-40B4-BE49-F238E27FC236}">
                  <a16:creationId xmlns:a16="http://schemas.microsoft.com/office/drawing/2014/main" id="{17BAFA11-4E91-4D06-A1D9-1436AFC0A230}"/>
                </a:ext>
              </a:extLst>
            </p:cNvPr>
            <p:cNvCxnSpPr>
              <a:cxnSpLocks/>
            </p:cNvCxnSpPr>
            <p:nvPr/>
          </p:nvCxnSpPr>
          <p:spPr>
            <a:xfrm>
              <a:off x="1972235" y="3147946"/>
              <a:ext cx="63021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B459401-0522-4ACE-AE84-35756D65C4B3}"/>
                </a:ext>
              </a:extLst>
            </p:cNvPr>
            <p:cNvSpPr txBox="1"/>
            <p:nvPr/>
          </p:nvSpPr>
          <p:spPr>
            <a:xfrm>
              <a:off x="2043953" y="2864224"/>
              <a:ext cx="1112805" cy="276999"/>
            </a:xfrm>
            <a:prstGeom prst="rect">
              <a:avLst/>
            </a:prstGeom>
            <a:noFill/>
          </p:spPr>
          <p:txBody>
            <a:bodyPr wrap="none" rtlCol="0">
              <a:spAutoFit/>
            </a:bodyPr>
            <a:lstStyle/>
            <a:p>
              <a:r>
                <a:rPr lang="zh-TW" altLang="en-US" sz="1200" dirty="0">
                  <a:solidFill>
                    <a:srgbClr val="FF0000"/>
                  </a:solidFill>
                </a:rPr>
                <a:t>我要提款</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500</a:t>
              </a:r>
              <a:endParaRPr lang="zh-TW" altLang="en-US" sz="1200" dirty="0">
                <a:solidFill>
                  <a:srgbClr val="FF0000"/>
                </a:solidFill>
              </a:endParaRPr>
            </a:p>
          </p:txBody>
        </p:sp>
      </p:grpSp>
      <p:sp>
        <p:nvSpPr>
          <p:cNvPr id="14" name="文字方塊 13">
            <a:extLst>
              <a:ext uri="{FF2B5EF4-FFF2-40B4-BE49-F238E27FC236}">
                <a16:creationId xmlns:a16="http://schemas.microsoft.com/office/drawing/2014/main" id="{F17C316E-2FEB-4934-A083-3FC9FB74D69E}"/>
              </a:ext>
            </a:extLst>
          </p:cNvPr>
          <p:cNvSpPr txBox="1"/>
          <p:nvPr/>
        </p:nvSpPr>
        <p:spPr>
          <a:xfrm>
            <a:off x="10694362" y="2611036"/>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800, v1</a:t>
            </a:r>
            <a:endParaRPr lang="zh-TW" altLang="en-US" sz="1200" dirty="0"/>
          </a:p>
        </p:txBody>
      </p:sp>
      <p:grpSp>
        <p:nvGrpSpPr>
          <p:cNvPr id="17" name="群組 16">
            <a:extLst>
              <a:ext uri="{FF2B5EF4-FFF2-40B4-BE49-F238E27FC236}">
                <a16:creationId xmlns:a16="http://schemas.microsoft.com/office/drawing/2014/main" id="{62C405C5-9C8D-4C4A-B456-5FE32D428A8F}"/>
              </a:ext>
            </a:extLst>
          </p:cNvPr>
          <p:cNvGrpSpPr/>
          <p:nvPr/>
        </p:nvGrpSpPr>
        <p:grpSpPr>
          <a:xfrm>
            <a:off x="4493555" y="3377511"/>
            <a:ext cx="3780866" cy="283722"/>
            <a:chOff x="4493555" y="3377511"/>
            <a:chExt cx="3780866" cy="283722"/>
          </a:xfrm>
        </p:grpSpPr>
        <p:cxnSp>
          <p:nvCxnSpPr>
            <p:cNvPr id="15" name="直線單箭頭接點 14">
              <a:extLst>
                <a:ext uri="{FF2B5EF4-FFF2-40B4-BE49-F238E27FC236}">
                  <a16:creationId xmlns:a16="http://schemas.microsoft.com/office/drawing/2014/main" id="{A1350451-8707-4B39-A0B6-DC34DAB1F0A3}"/>
                </a:ext>
              </a:extLst>
            </p:cNvPr>
            <p:cNvCxnSpPr>
              <a:cxnSpLocks/>
            </p:cNvCxnSpPr>
            <p:nvPr/>
          </p:nvCxnSpPr>
          <p:spPr>
            <a:xfrm>
              <a:off x="4493555" y="3661233"/>
              <a:ext cx="3780866"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7206FFFA-DCCE-40C4-B3B4-F173AD967C8A}"/>
                </a:ext>
              </a:extLst>
            </p:cNvPr>
            <p:cNvSpPr txBox="1"/>
            <p:nvPr/>
          </p:nvSpPr>
          <p:spPr>
            <a:xfrm>
              <a:off x="4493555" y="3377511"/>
              <a:ext cx="1420582" cy="276999"/>
            </a:xfrm>
            <a:prstGeom prst="rect">
              <a:avLst/>
            </a:prstGeom>
            <a:noFill/>
          </p:spPr>
          <p:txBody>
            <a:bodyPr wrap="square" rtlCol="0">
              <a:spAutoFit/>
            </a:bodyPr>
            <a:lstStyle/>
            <a:p>
              <a:r>
                <a:rPr lang="zh-TW" altLang="en-US" sz="1200" dirty="0">
                  <a:solidFill>
                    <a:srgbClr val="0070C0"/>
                  </a:solidFill>
                </a:rPr>
                <a:t>我要提款</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500</a:t>
              </a:r>
              <a:endParaRPr lang="zh-TW" altLang="en-US" sz="1200" dirty="0">
                <a:solidFill>
                  <a:srgbClr val="0070C0"/>
                </a:solidFill>
              </a:endParaRPr>
            </a:p>
          </p:txBody>
        </p:sp>
      </p:grpSp>
      <p:sp>
        <p:nvSpPr>
          <p:cNvPr id="28" name="矩形: 圓角 27">
            <a:extLst>
              <a:ext uri="{FF2B5EF4-FFF2-40B4-BE49-F238E27FC236}">
                <a16:creationId xmlns:a16="http://schemas.microsoft.com/office/drawing/2014/main" id="{C301CE2E-39E7-4216-BBE9-798F4F642F1A}"/>
              </a:ext>
            </a:extLst>
          </p:cNvPr>
          <p:cNvSpPr/>
          <p:nvPr/>
        </p:nvSpPr>
        <p:spPr>
          <a:xfrm>
            <a:off x="7111253"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Account Service</a:t>
            </a:r>
            <a:endParaRPr lang="zh-TW" altLang="en-US" dirty="0"/>
          </a:p>
        </p:txBody>
      </p:sp>
      <p:cxnSp>
        <p:nvCxnSpPr>
          <p:cNvPr id="30" name="直線接點 29">
            <a:extLst>
              <a:ext uri="{FF2B5EF4-FFF2-40B4-BE49-F238E27FC236}">
                <a16:creationId xmlns:a16="http://schemas.microsoft.com/office/drawing/2014/main" id="{E8CCA46A-37C2-4FB0-8A1A-5527EF0F01E6}"/>
              </a:ext>
            </a:extLst>
          </p:cNvPr>
          <p:cNvCxnSpPr/>
          <p:nvPr/>
        </p:nvCxnSpPr>
        <p:spPr>
          <a:xfrm flipH="1">
            <a:off x="10634706"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1" name="群組 10">
            <a:extLst>
              <a:ext uri="{FF2B5EF4-FFF2-40B4-BE49-F238E27FC236}">
                <a16:creationId xmlns:a16="http://schemas.microsoft.com/office/drawing/2014/main" id="{2C1A93E1-F047-4DCD-8B63-36E77E375C6D}"/>
              </a:ext>
            </a:extLst>
          </p:cNvPr>
          <p:cNvGrpSpPr/>
          <p:nvPr/>
        </p:nvGrpSpPr>
        <p:grpSpPr>
          <a:xfrm>
            <a:off x="8274421" y="3025588"/>
            <a:ext cx="2360285" cy="403412"/>
            <a:chOff x="8274421" y="3025588"/>
            <a:chExt cx="2360285" cy="403412"/>
          </a:xfrm>
        </p:grpSpPr>
        <p:cxnSp>
          <p:nvCxnSpPr>
            <p:cNvPr id="19" name="直線單箭頭接點 18">
              <a:extLst>
                <a:ext uri="{FF2B5EF4-FFF2-40B4-BE49-F238E27FC236}">
                  <a16:creationId xmlns:a16="http://schemas.microsoft.com/office/drawing/2014/main" id="{70E24C49-8001-4BAF-80A3-C9695242DF0A}"/>
                </a:ext>
              </a:extLst>
            </p:cNvPr>
            <p:cNvCxnSpPr>
              <a:cxnSpLocks/>
            </p:cNvCxnSpPr>
            <p:nvPr/>
          </p:nvCxnSpPr>
          <p:spPr>
            <a:xfrm>
              <a:off x="8274421" y="3302587"/>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7572C1FF-F90A-451E-86DF-50A926B891D4}"/>
                </a:ext>
              </a:extLst>
            </p:cNvPr>
            <p:cNvSpPr txBox="1"/>
            <p:nvPr/>
          </p:nvSpPr>
          <p:spPr>
            <a:xfrm>
              <a:off x="8495646" y="3025588"/>
              <a:ext cx="1334020" cy="276999"/>
            </a:xfrm>
            <a:prstGeom prst="rect">
              <a:avLst/>
            </a:prstGeom>
            <a:noFill/>
          </p:spPr>
          <p:txBody>
            <a:bodyPr wrap="none" rtlCol="0">
              <a:spAutoFit/>
            </a:bodyPr>
            <a:lstStyle/>
            <a:p>
              <a:r>
                <a:rPr lang="zh-TW" altLang="en-US" sz="1200" dirty="0">
                  <a:solidFill>
                    <a:srgbClr val="FF0000"/>
                  </a:solidFill>
                </a:rPr>
                <a:t>查詢餘額</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800, v1</a:t>
              </a:r>
              <a:endParaRPr lang="zh-TW" altLang="en-US" sz="1200" dirty="0">
                <a:solidFill>
                  <a:srgbClr val="FF0000"/>
                </a:solidFill>
              </a:endParaRPr>
            </a:p>
          </p:txBody>
        </p:sp>
        <p:cxnSp>
          <p:nvCxnSpPr>
            <p:cNvPr id="39" name="直線單箭頭接點 38">
              <a:extLst>
                <a:ext uri="{FF2B5EF4-FFF2-40B4-BE49-F238E27FC236}">
                  <a16:creationId xmlns:a16="http://schemas.microsoft.com/office/drawing/2014/main" id="{8BF1D966-AD8A-4B95-809A-6D3B7A46E709}"/>
                </a:ext>
              </a:extLst>
            </p:cNvPr>
            <p:cNvCxnSpPr/>
            <p:nvPr/>
          </p:nvCxnSpPr>
          <p:spPr>
            <a:xfrm flipH="1">
              <a:off x="8274421" y="3429000"/>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8" name="群組 17">
            <a:extLst>
              <a:ext uri="{FF2B5EF4-FFF2-40B4-BE49-F238E27FC236}">
                <a16:creationId xmlns:a16="http://schemas.microsoft.com/office/drawing/2014/main" id="{DA819379-EFCE-420C-9057-5772756A4FF0}"/>
              </a:ext>
            </a:extLst>
          </p:cNvPr>
          <p:cNvGrpSpPr/>
          <p:nvPr/>
        </p:nvGrpSpPr>
        <p:grpSpPr>
          <a:xfrm>
            <a:off x="8274421" y="3561715"/>
            <a:ext cx="2360285" cy="405161"/>
            <a:chOff x="8274421" y="3561715"/>
            <a:chExt cx="2360285" cy="405161"/>
          </a:xfrm>
        </p:grpSpPr>
        <p:cxnSp>
          <p:nvCxnSpPr>
            <p:cNvPr id="36" name="直線單箭頭接點 35">
              <a:extLst>
                <a:ext uri="{FF2B5EF4-FFF2-40B4-BE49-F238E27FC236}">
                  <a16:creationId xmlns:a16="http://schemas.microsoft.com/office/drawing/2014/main" id="{6C826B61-2992-48E6-A7CE-7E7395FFEC82}"/>
                </a:ext>
              </a:extLst>
            </p:cNvPr>
            <p:cNvCxnSpPr>
              <a:cxnSpLocks/>
            </p:cNvCxnSpPr>
            <p:nvPr/>
          </p:nvCxnSpPr>
          <p:spPr>
            <a:xfrm>
              <a:off x="8274421" y="3838714"/>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16D789F5-FFB4-4ADB-95D7-A7AD6E7D1AA7}"/>
                </a:ext>
              </a:extLst>
            </p:cNvPr>
            <p:cNvSpPr txBox="1"/>
            <p:nvPr/>
          </p:nvSpPr>
          <p:spPr>
            <a:xfrm>
              <a:off x="8495646" y="3561715"/>
              <a:ext cx="1334020" cy="276999"/>
            </a:xfrm>
            <a:prstGeom prst="rect">
              <a:avLst/>
            </a:prstGeom>
            <a:noFill/>
          </p:spPr>
          <p:txBody>
            <a:bodyPr wrap="none" rtlCol="0">
              <a:spAutoFit/>
            </a:bodyPr>
            <a:lstStyle/>
            <a:p>
              <a:r>
                <a:rPr lang="zh-TW" altLang="en-US" sz="1200" dirty="0">
                  <a:solidFill>
                    <a:srgbClr val="0070C0"/>
                  </a:solidFill>
                </a:rPr>
                <a:t>查詢餘額</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800, v1</a:t>
              </a:r>
              <a:endParaRPr lang="zh-TW" altLang="en-US" sz="1200" dirty="0">
                <a:solidFill>
                  <a:srgbClr val="0070C0"/>
                </a:solidFill>
              </a:endParaRPr>
            </a:p>
          </p:txBody>
        </p:sp>
        <p:cxnSp>
          <p:nvCxnSpPr>
            <p:cNvPr id="40" name="直線單箭頭接點 39">
              <a:extLst>
                <a:ext uri="{FF2B5EF4-FFF2-40B4-BE49-F238E27FC236}">
                  <a16:creationId xmlns:a16="http://schemas.microsoft.com/office/drawing/2014/main" id="{E356227A-8C61-49A8-A860-2AC6FFE0E665}"/>
                </a:ext>
              </a:extLst>
            </p:cNvPr>
            <p:cNvCxnSpPr/>
            <p:nvPr/>
          </p:nvCxnSpPr>
          <p:spPr>
            <a:xfrm flipH="1">
              <a:off x="8274421" y="3966876"/>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C6F9B52B-4C79-4D22-930A-97C03529EDD6}"/>
              </a:ext>
            </a:extLst>
          </p:cNvPr>
          <p:cNvGrpSpPr/>
          <p:nvPr/>
        </p:nvGrpSpPr>
        <p:grpSpPr>
          <a:xfrm>
            <a:off x="8274421" y="4270911"/>
            <a:ext cx="2505985" cy="289524"/>
            <a:chOff x="8274421" y="4270911"/>
            <a:chExt cx="2505985" cy="289524"/>
          </a:xfrm>
        </p:grpSpPr>
        <p:cxnSp>
          <p:nvCxnSpPr>
            <p:cNvPr id="22" name="接點: 肘形 21">
              <a:extLst>
                <a:ext uri="{FF2B5EF4-FFF2-40B4-BE49-F238E27FC236}">
                  <a16:creationId xmlns:a16="http://schemas.microsoft.com/office/drawing/2014/main" id="{4F222FE6-8CC5-496B-9515-12DC5F7CC17F}"/>
                </a:ext>
              </a:extLst>
            </p:cNvPr>
            <p:cNvCxnSpPr>
              <a:cxnSpLocks/>
            </p:cNvCxnSpPr>
            <p:nvPr/>
          </p:nvCxnSpPr>
          <p:spPr>
            <a:xfrm>
              <a:off x="8274421" y="4270911"/>
              <a:ext cx="309285" cy="289524"/>
            </a:xfrm>
            <a:prstGeom prst="bentConnector3">
              <a:avLst>
                <a:gd name="adj1" fmla="val 249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2F8AC9B2-8566-441D-B480-B6BFF0D1A509}"/>
                </a:ext>
              </a:extLst>
            </p:cNvPr>
            <p:cNvSpPr txBox="1"/>
            <p:nvPr/>
          </p:nvSpPr>
          <p:spPr>
            <a:xfrm>
              <a:off x="9052048" y="4277173"/>
              <a:ext cx="1728358" cy="276999"/>
            </a:xfrm>
            <a:prstGeom prst="rect">
              <a:avLst/>
            </a:prstGeom>
            <a:noFill/>
          </p:spPr>
          <p:txBody>
            <a:bodyPr wrap="none" rtlCol="0">
              <a:spAutoFit/>
            </a:bodyPr>
            <a:lstStyle/>
            <a:p>
              <a:r>
                <a:rPr lang="zh-TW" altLang="en-US" sz="1200" dirty="0">
                  <a:solidFill>
                    <a:srgbClr val="FF0000"/>
                  </a:solidFill>
                </a:rPr>
                <a:t>確認餘額 </a:t>
              </a:r>
              <a:r>
                <a:rPr lang="en-US" altLang="zh-TW" sz="1200" dirty="0">
                  <a:solidFill>
                    <a:srgbClr val="FF0000"/>
                  </a:solidFill>
                </a:rPr>
                <a:t>(800, v1) </a:t>
              </a:r>
              <a:r>
                <a:rPr lang="zh-TW" altLang="en-US" sz="1200" dirty="0">
                  <a:solidFill>
                    <a:srgbClr val="FF0000"/>
                  </a:solidFill>
                </a:rPr>
                <a:t>足夠</a:t>
              </a:r>
            </a:p>
          </p:txBody>
        </p:sp>
      </p:grpSp>
      <p:grpSp>
        <p:nvGrpSpPr>
          <p:cNvPr id="21" name="群組 20">
            <a:extLst>
              <a:ext uri="{FF2B5EF4-FFF2-40B4-BE49-F238E27FC236}">
                <a16:creationId xmlns:a16="http://schemas.microsoft.com/office/drawing/2014/main" id="{852C4609-7951-483F-B654-73B65FEDF22F}"/>
              </a:ext>
            </a:extLst>
          </p:cNvPr>
          <p:cNvGrpSpPr/>
          <p:nvPr/>
        </p:nvGrpSpPr>
        <p:grpSpPr>
          <a:xfrm>
            <a:off x="8274421" y="4792469"/>
            <a:ext cx="2505985" cy="289524"/>
            <a:chOff x="8274421" y="4792469"/>
            <a:chExt cx="2505985" cy="289524"/>
          </a:xfrm>
        </p:grpSpPr>
        <p:cxnSp>
          <p:nvCxnSpPr>
            <p:cNvPr id="42" name="接點: 肘形 41">
              <a:extLst>
                <a:ext uri="{FF2B5EF4-FFF2-40B4-BE49-F238E27FC236}">
                  <a16:creationId xmlns:a16="http://schemas.microsoft.com/office/drawing/2014/main" id="{60E45B62-FDC9-401F-8868-F58E696F22F1}"/>
                </a:ext>
              </a:extLst>
            </p:cNvPr>
            <p:cNvCxnSpPr>
              <a:cxnSpLocks/>
            </p:cNvCxnSpPr>
            <p:nvPr/>
          </p:nvCxnSpPr>
          <p:spPr>
            <a:xfrm>
              <a:off x="8274421" y="4792469"/>
              <a:ext cx="309285" cy="289524"/>
            </a:xfrm>
            <a:prstGeom prst="bentConnector3">
              <a:avLst>
                <a:gd name="adj1" fmla="val 249999"/>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CFE913B0-89D7-4C0E-AFE9-C3D2FC53B884}"/>
                </a:ext>
              </a:extLst>
            </p:cNvPr>
            <p:cNvSpPr txBox="1"/>
            <p:nvPr/>
          </p:nvSpPr>
          <p:spPr>
            <a:xfrm>
              <a:off x="9052048" y="4798731"/>
              <a:ext cx="1728358" cy="276999"/>
            </a:xfrm>
            <a:prstGeom prst="rect">
              <a:avLst/>
            </a:prstGeom>
            <a:noFill/>
          </p:spPr>
          <p:txBody>
            <a:bodyPr wrap="none" rtlCol="0">
              <a:spAutoFit/>
            </a:bodyPr>
            <a:lstStyle/>
            <a:p>
              <a:r>
                <a:rPr lang="zh-TW" altLang="en-US" sz="1200" dirty="0">
                  <a:solidFill>
                    <a:srgbClr val="0070C0"/>
                  </a:solidFill>
                </a:rPr>
                <a:t>確認餘額 </a:t>
              </a:r>
              <a:r>
                <a:rPr lang="en-US" altLang="zh-TW" sz="1200" dirty="0">
                  <a:solidFill>
                    <a:srgbClr val="0070C0"/>
                  </a:solidFill>
                </a:rPr>
                <a:t>(800, v1) </a:t>
              </a:r>
              <a:r>
                <a:rPr lang="zh-TW" altLang="en-US" sz="1200" dirty="0">
                  <a:solidFill>
                    <a:srgbClr val="0070C0"/>
                  </a:solidFill>
                </a:rPr>
                <a:t>足夠</a:t>
              </a:r>
            </a:p>
          </p:txBody>
        </p:sp>
      </p:grpSp>
      <p:grpSp>
        <p:nvGrpSpPr>
          <p:cNvPr id="23" name="群組 22">
            <a:extLst>
              <a:ext uri="{FF2B5EF4-FFF2-40B4-BE49-F238E27FC236}">
                <a16:creationId xmlns:a16="http://schemas.microsoft.com/office/drawing/2014/main" id="{1BA504CA-2CBB-4AE5-BB2F-DD9AED64BD8F}"/>
              </a:ext>
            </a:extLst>
          </p:cNvPr>
          <p:cNvGrpSpPr/>
          <p:nvPr/>
        </p:nvGrpSpPr>
        <p:grpSpPr>
          <a:xfrm>
            <a:off x="1954305" y="5322522"/>
            <a:ext cx="10074077" cy="545941"/>
            <a:chOff x="1954305" y="5322522"/>
            <a:chExt cx="10074077" cy="545941"/>
          </a:xfrm>
        </p:grpSpPr>
        <p:cxnSp>
          <p:nvCxnSpPr>
            <p:cNvPr id="44" name="直線單箭頭接點 43">
              <a:extLst>
                <a:ext uri="{FF2B5EF4-FFF2-40B4-BE49-F238E27FC236}">
                  <a16:creationId xmlns:a16="http://schemas.microsoft.com/office/drawing/2014/main" id="{1A02E658-ACE9-42BA-8236-BD846DBBF315}"/>
                </a:ext>
              </a:extLst>
            </p:cNvPr>
            <p:cNvCxnSpPr>
              <a:cxnSpLocks/>
            </p:cNvCxnSpPr>
            <p:nvPr/>
          </p:nvCxnSpPr>
          <p:spPr>
            <a:xfrm>
              <a:off x="8274421" y="5603551"/>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A70B8C3B-C2CE-4C92-9757-3FD662BA5F90}"/>
                </a:ext>
              </a:extLst>
            </p:cNvPr>
            <p:cNvSpPr txBox="1"/>
            <p:nvPr/>
          </p:nvSpPr>
          <p:spPr>
            <a:xfrm>
              <a:off x="8495646" y="5326552"/>
              <a:ext cx="2175147" cy="276999"/>
            </a:xfrm>
            <a:prstGeom prst="rect">
              <a:avLst/>
            </a:prstGeom>
            <a:noFill/>
          </p:spPr>
          <p:txBody>
            <a:bodyPr wrap="none" rtlCol="0">
              <a:spAutoFit/>
            </a:bodyPr>
            <a:lstStyle/>
            <a:p>
              <a:r>
                <a:rPr lang="zh-TW" altLang="en-US" sz="1200" dirty="0">
                  <a:solidFill>
                    <a:srgbClr val="FF0000"/>
                  </a:solidFill>
                </a:rPr>
                <a:t>對 </a:t>
              </a:r>
              <a:r>
                <a:rPr lang="en-US" altLang="zh-TW" sz="1200" dirty="0">
                  <a:solidFill>
                    <a:srgbClr val="FF0000"/>
                  </a:solidFill>
                </a:rPr>
                <a:t>v1 </a:t>
              </a:r>
              <a:r>
                <a:rPr lang="zh-TW" altLang="en-US" sz="1200" dirty="0">
                  <a:solidFill>
                    <a:srgbClr val="FF0000"/>
                  </a:solidFill>
                </a:rPr>
                <a:t>執行提款</a:t>
              </a:r>
              <a:r>
                <a:rPr lang="en-US" altLang="zh-TW" sz="1200" dirty="0">
                  <a:solidFill>
                    <a:srgbClr val="FF0000"/>
                  </a:solidFill>
                </a:rPr>
                <a:t>500, </a:t>
              </a:r>
              <a:r>
                <a:rPr lang="zh-TW" altLang="en-US" sz="1200" dirty="0">
                  <a:solidFill>
                    <a:srgbClr val="FF0000"/>
                  </a:solidFill>
                </a:rPr>
                <a:t>送出 </a:t>
              </a:r>
              <a:r>
                <a:rPr lang="en-US" altLang="zh-TW" sz="1200" dirty="0">
                  <a:solidFill>
                    <a:srgbClr val="FF0000"/>
                  </a:solidFill>
                </a:rPr>
                <a:t>event</a:t>
              </a:r>
              <a:endParaRPr lang="zh-TW" altLang="en-US" sz="1200" dirty="0">
                <a:solidFill>
                  <a:srgbClr val="FF0000"/>
                </a:solidFill>
              </a:endParaRPr>
            </a:p>
          </p:txBody>
        </p:sp>
        <p:cxnSp>
          <p:nvCxnSpPr>
            <p:cNvPr id="46" name="直線單箭頭接點 45">
              <a:extLst>
                <a:ext uri="{FF2B5EF4-FFF2-40B4-BE49-F238E27FC236}">
                  <a16:creationId xmlns:a16="http://schemas.microsoft.com/office/drawing/2014/main" id="{A4296F68-0B7C-43BF-A285-5D9EE327B637}"/>
                </a:ext>
              </a:extLst>
            </p:cNvPr>
            <p:cNvCxnSpPr/>
            <p:nvPr/>
          </p:nvCxnSpPr>
          <p:spPr>
            <a:xfrm flipH="1">
              <a:off x="8274421" y="5729964"/>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89644646-6B16-4456-A0BA-FF5DD943C167}"/>
                </a:ext>
              </a:extLst>
            </p:cNvPr>
            <p:cNvSpPr txBox="1"/>
            <p:nvPr/>
          </p:nvSpPr>
          <p:spPr>
            <a:xfrm>
              <a:off x="10694362" y="5322522"/>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endParaRPr lang="zh-TW" altLang="en-US" sz="1200" dirty="0"/>
            </a:p>
          </p:txBody>
        </p:sp>
        <p:cxnSp>
          <p:nvCxnSpPr>
            <p:cNvPr id="53" name="直線單箭頭接點 52">
              <a:extLst>
                <a:ext uri="{FF2B5EF4-FFF2-40B4-BE49-F238E27FC236}">
                  <a16:creationId xmlns:a16="http://schemas.microsoft.com/office/drawing/2014/main" id="{2C17859D-6BBB-4DD3-995A-74EC090309CE}"/>
                </a:ext>
              </a:extLst>
            </p:cNvPr>
            <p:cNvCxnSpPr>
              <a:cxnSpLocks/>
            </p:cNvCxnSpPr>
            <p:nvPr/>
          </p:nvCxnSpPr>
          <p:spPr>
            <a:xfrm flipH="1">
              <a:off x="1954305" y="5865338"/>
              <a:ext cx="6337091"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2665A5F3-E995-401C-A7AC-FA197760E9B8}"/>
                </a:ext>
              </a:extLst>
            </p:cNvPr>
            <p:cNvSpPr txBox="1"/>
            <p:nvPr/>
          </p:nvSpPr>
          <p:spPr>
            <a:xfrm>
              <a:off x="2043953" y="5591464"/>
              <a:ext cx="1106393" cy="276999"/>
            </a:xfrm>
            <a:prstGeom prst="rect">
              <a:avLst/>
            </a:prstGeom>
            <a:noFill/>
          </p:spPr>
          <p:txBody>
            <a:bodyPr wrap="none" rtlCol="0">
              <a:spAutoFit/>
            </a:bodyPr>
            <a:lstStyle/>
            <a:p>
              <a:r>
                <a:rPr lang="zh-TW" altLang="en-US" sz="1200" dirty="0">
                  <a:solidFill>
                    <a:srgbClr val="FF0000"/>
                  </a:solidFill>
                </a:rPr>
                <a:t>提款 </a:t>
              </a:r>
              <a:r>
                <a:rPr lang="en-US" altLang="zh-TW" sz="1200" dirty="0">
                  <a:solidFill>
                    <a:srgbClr val="FF0000"/>
                  </a:solidFill>
                </a:rPr>
                <a:t>500 </a:t>
              </a:r>
              <a:r>
                <a:rPr lang="zh-TW" altLang="en-US" sz="1200" dirty="0">
                  <a:solidFill>
                    <a:srgbClr val="FF0000"/>
                  </a:solidFill>
                </a:rPr>
                <a:t>成功</a:t>
              </a:r>
            </a:p>
          </p:txBody>
        </p:sp>
      </p:grpSp>
      <p:sp>
        <p:nvSpPr>
          <p:cNvPr id="3" name="矩形: 圓角 2">
            <a:extLst>
              <a:ext uri="{FF2B5EF4-FFF2-40B4-BE49-F238E27FC236}">
                <a16:creationId xmlns:a16="http://schemas.microsoft.com/office/drawing/2014/main" id="{FB16CFFA-419A-4F18-91D0-8BAF43C4C6D7}"/>
              </a:ext>
            </a:extLst>
          </p:cNvPr>
          <p:cNvSpPr/>
          <p:nvPr/>
        </p:nvSpPr>
        <p:spPr>
          <a:xfrm>
            <a:off x="8421396" y="5805780"/>
            <a:ext cx="877147"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2F7BA2EA-D9AB-4853-95B5-0DE11381B416}"/>
              </a:ext>
            </a:extLst>
          </p:cNvPr>
          <p:cNvSpPr/>
          <p:nvPr/>
        </p:nvSpPr>
        <p:spPr>
          <a:xfrm>
            <a:off x="11623182" y="5206548"/>
            <a:ext cx="496255"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C7DAD060-6389-4261-855B-89442FF7CAA3}"/>
              </a:ext>
            </a:extLst>
          </p:cNvPr>
          <p:cNvGrpSpPr/>
          <p:nvPr/>
        </p:nvGrpSpPr>
        <p:grpSpPr>
          <a:xfrm>
            <a:off x="4493555" y="5892238"/>
            <a:ext cx="7616579" cy="928125"/>
            <a:chOff x="4493555" y="5892238"/>
            <a:chExt cx="7616579" cy="928125"/>
          </a:xfrm>
        </p:grpSpPr>
        <p:cxnSp>
          <p:nvCxnSpPr>
            <p:cNvPr id="47" name="直線單箭頭接點 46">
              <a:extLst>
                <a:ext uri="{FF2B5EF4-FFF2-40B4-BE49-F238E27FC236}">
                  <a16:creationId xmlns:a16="http://schemas.microsoft.com/office/drawing/2014/main" id="{B3C7C2DC-D861-49D1-88EF-965C2DCE0E6C}"/>
                </a:ext>
              </a:extLst>
            </p:cNvPr>
            <p:cNvCxnSpPr>
              <a:cxnSpLocks/>
            </p:cNvCxnSpPr>
            <p:nvPr/>
          </p:nvCxnSpPr>
          <p:spPr>
            <a:xfrm>
              <a:off x="8296867" y="6159550"/>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16341C3-2544-4F1E-AC55-6CC29DB352EC}"/>
                </a:ext>
              </a:extLst>
            </p:cNvPr>
            <p:cNvCxnSpPr/>
            <p:nvPr/>
          </p:nvCxnSpPr>
          <p:spPr>
            <a:xfrm flipH="1">
              <a:off x="8296867" y="6285963"/>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C1C88817-5E50-4B26-86C1-169A3782E9CF}"/>
                </a:ext>
              </a:extLst>
            </p:cNvPr>
            <p:cNvSpPr txBox="1"/>
            <p:nvPr/>
          </p:nvSpPr>
          <p:spPr>
            <a:xfrm>
              <a:off x="8495646" y="5892238"/>
              <a:ext cx="2175147" cy="276999"/>
            </a:xfrm>
            <a:prstGeom prst="rect">
              <a:avLst/>
            </a:prstGeom>
            <a:noFill/>
          </p:spPr>
          <p:txBody>
            <a:bodyPr wrap="none" rtlCol="0">
              <a:spAutoFit/>
            </a:bodyPr>
            <a:lstStyle/>
            <a:p>
              <a:r>
                <a:rPr lang="zh-TW" altLang="en-US" sz="1200" dirty="0">
                  <a:solidFill>
                    <a:srgbClr val="0070C0"/>
                  </a:solidFill>
                </a:rPr>
                <a:t>對 </a:t>
              </a:r>
              <a:r>
                <a:rPr lang="en-US" altLang="zh-TW" sz="1200" dirty="0">
                  <a:solidFill>
                    <a:srgbClr val="0070C0"/>
                  </a:solidFill>
                </a:rPr>
                <a:t>v1 </a:t>
              </a:r>
              <a:r>
                <a:rPr lang="zh-TW" altLang="en-US" sz="1200" dirty="0">
                  <a:solidFill>
                    <a:srgbClr val="0070C0"/>
                  </a:solidFill>
                </a:rPr>
                <a:t>執行提款</a:t>
              </a:r>
              <a:r>
                <a:rPr lang="en-US" altLang="zh-TW" sz="1200" dirty="0">
                  <a:solidFill>
                    <a:srgbClr val="0070C0"/>
                  </a:solidFill>
                </a:rPr>
                <a:t>500, </a:t>
              </a:r>
              <a:r>
                <a:rPr lang="zh-TW" altLang="en-US" sz="1200" dirty="0">
                  <a:solidFill>
                    <a:srgbClr val="0070C0"/>
                  </a:solidFill>
                </a:rPr>
                <a:t>送出 </a:t>
              </a:r>
              <a:r>
                <a:rPr lang="en-US" altLang="zh-TW" sz="1200" dirty="0">
                  <a:solidFill>
                    <a:srgbClr val="0070C0"/>
                  </a:solidFill>
                </a:rPr>
                <a:t>event</a:t>
              </a:r>
              <a:endParaRPr lang="zh-TW" altLang="en-US" sz="1200" dirty="0">
                <a:solidFill>
                  <a:srgbClr val="0070C0"/>
                </a:solidFill>
              </a:endParaRPr>
            </a:p>
          </p:txBody>
        </p:sp>
        <p:cxnSp>
          <p:nvCxnSpPr>
            <p:cNvPr id="55" name="直線單箭頭接點 54">
              <a:extLst>
                <a:ext uri="{FF2B5EF4-FFF2-40B4-BE49-F238E27FC236}">
                  <a16:creationId xmlns:a16="http://schemas.microsoft.com/office/drawing/2014/main" id="{EEA17817-170F-4ADA-BFBA-526121156BC5}"/>
                </a:ext>
              </a:extLst>
            </p:cNvPr>
            <p:cNvCxnSpPr>
              <a:cxnSpLocks/>
            </p:cNvCxnSpPr>
            <p:nvPr/>
          </p:nvCxnSpPr>
          <p:spPr>
            <a:xfrm flipH="1">
              <a:off x="4493555" y="6443562"/>
              <a:ext cx="3797842"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72C33E02-372A-4036-9C6D-198E718CE8DE}"/>
                </a:ext>
              </a:extLst>
            </p:cNvPr>
            <p:cNvSpPr txBox="1"/>
            <p:nvPr/>
          </p:nvSpPr>
          <p:spPr>
            <a:xfrm>
              <a:off x="4517125" y="6169237"/>
              <a:ext cx="1106393" cy="276999"/>
            </a:xfrm>
            <a:prstGeom prst="rect">
              <a:avLst/>
            </a:prstGeom>
            <a:noFill/>
          </p:spPr>
          <p:txBody>
            <a:bodyPr wrap="none" rtlCol="0">
              <a:spAutoFit/>
            </a:bodyPr>
            <a:lstStyle/>
            <a:p>
              <a:r>
                <a:rPr lang="zh-TW" altLang="en-US" sz="1200" dirty="0">
                  <a:solidFill>
                    <a:srgbClr val="0070C0"/>
                  </a:solidFill>
                </a:rPr>
                <a:t>提款 </a:t>
              </a:r>
              <a:r>
                <a:rPr lang="en-US" altLang="zh-TW" sz="1200" dirty="0">
                  <a:solidFill>
                    <a:srgbClr val="0070C0"/>
                  </a:solidFill>
                </a:rPr>
                <a:t>500 </a:t>
              </a:r>
              <a:r>
                <a:rPr lang="zh-TW" altLang="en-US" sz="1200" dirty="0">
                  <a:solidFill>
                    <a:srgbClr val="0070C0"/>
                  </a:solidFill>
                </a:rPr>
                <a:t>失敗</a:t>
              </a:r>
            </a:p>
          </p:txBody>
        </p:sp>
        <p:sp>
          <p:nvSpPr>
            <p:cNvPr id="54" name="文字方塊 53">
              <a:extLst>
                <a:ext uri="{FF2B5EF4-FFF2-40B4-BE49-F238E27FC236}">
                  <a16:creationId xmlns:a16="http://schemas.microsoft.com/office/drawing/2014/main" id="{00375957-F0C9-470B-B75B-20B8F2DAC88B}"/>
                </a:ext>
              </a:extLst>
            </p:cNvPr>
            <p:cNvSpPr txBox="1"/>
            <p:nvPr/>
          </p:nvSpPr>
          <p:spPr>
            <a:xfrm>
              <a:off x="10694362" y="5989366"/>
              <a:ext cx="1415772" cy="830997"/>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p>
            <a:p>
              <a:endParaRPr lang="en-US" altLang="zh-TW" sz="1200" dirty="0"/>
            </a:p>
            <a:p>
              <a:r>
                <a:rPr lang="zh-TW" altLang="en-US" sz="1200" dirty="0"/>
                <a:t>版號已經不一致，</a:t>
              </a:r>
              <a:endParaRPr lang="en-US" altLang="zh-TW" sz="1200" dirty="0"/>
            </a:p>
            <a:p>
              <a:r>
                <a:rPr lang="zh-TW" altLang="en-US" sz="1200" dirty="0"/>
                <a:t>拒絕執行</a:t>
              </a:r>
            </a:p>
          </p:txBody>
        </p:sp>
      </p:grpSp>
      <p:sp>
        <p:nvSpPr>
          <p:cNvPr id="25" name="矩形: 圓角 24">
            <a:extLst>
              <a:ext uri="{FF2B5EF4-FFF2-40B4-BE49-F238E27FC236}">
                <a16:creationId xmlns:a16="http://schemas.microsoft.com/office/drawing/2014/main" id="{7FCD96C3-016E-4F79-B41D-9DAD436B69A5}"/>
              </a:ext>
            </a:extLst>
          </p:cNvPr>
          <p:cNvSpPr/>
          <p:nvPr/>
        </p:nvSpPr>
        <p:spPr>
          <a:xfrm>
            <a:off x="2614411" y="4270911"/>
            <a:ext cx="5248141" cy="93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從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鎖定</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的動作，降級為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判斷</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的動作。將需要鎖定資料的範圍降到最低。</a:t>
            </a:r>
          </a:p>
        </p:txBody>
      </p:sp>
    </p:spTree>
    <p:extLst>
      <p:ext uri="{BB962C8B-B14F-4D97-AF65-F5344CB8AC3E}">
        <p14:creationId xmlns:p14="http://schemas.microsoft.com/office/powerpoint/2010/main" val="328271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8" grpId="0" animBg="1"/>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92777382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8993703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l"/>
                      <a:r>
                        <a:rPr lang="en-US" altLang="zh-TW" b="1" dirty="0">
                          <a:solidFill>
                            <a:srgbClr val="FF0000"/>
                          </a:solidFill>
                        </a:rPr>
                        <a:t>Deposit, 74.00</a:t>
                      </a:r>
                      <a:endParaRPr lang="zh-TW" altLang="en-US" b="1" dirty="0">
                        <a:solidFill>
                          <a:srgbClr val="FF0000"/>
                        </a:solidFill>
                      </a:endParaRPr>
                    </a:p>
                  </a:txBody>
                  <a:tcPr/>
                </a:tc>
                <a:tc>
                  <a:txBody>
                    <a:bodyPr/>
                    <a:lstStyle/>
                    <a:p>
                      <a:pPr algn="l"/>
                      <a:r>
                        <a:rPr lang="en-US" altLang="zh-TW" b="1" dirty="0">
                          <a:solidFill>
                            <a:srgbClr val="FF0000"/>
                          </a:solidFill>
                        </a:rPr>
                        <a:t>{</a:t>
                      </a:r>
                      <a:r>
                        <a:rPr lang="en-US" altLang="zh-TW" b="1" dirty="0" err="1">
                          <a:solidFill>
                            <a:srgbClr val="FF0000"/>
                          </a:solidFill>
                        </a:rPr>
                        <a:t>Batch.Worker</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7" name="文字方塊 6">
            <a:extLst>
              <a:ext uri="{FF2B5EF4-FFF2-40B4-BE49-F238E27FC236}">
                <a16:creationId xmlns:a16="http://schemas.microsoft.com/office/drawing/2014/main" id="{F1BDA149-7F7B-43E9-9D60-87C2EAD8E9C2}"/>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46,013.00</a:t>
            </a:r>
          </a:p>
          <a:p>
            <a:pPr algn="r"/>
            <a:r>
              <a:rPr lang="en-US" altLang="zh-TW" dirty="0"/>
              <a:t>--</a:t>
            </a:r>
            <a:endParaRPr lang="zh-TW" altLang="en-US" dirty="0"/>
          </a:p>
        </p:txBody>
      </p:sp>
    </p:spTree>
    <p:extLst>
      <p:ext uri="{BB962C8B-B14F-4D97-AF65-F5344CB8AC3E}">
        <p14:creationId xmlns:p14="http://schemas.microsoft.com/office/powerpoint/2010/main" val="224806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068857418"/>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r"/>
                      <a:r>
                        <a:rPr lang="en-US" altLang="zh-TW" b="1" dirty="0">
                          <a:solidFill>
                            <a:srgbClr val="FF0000"/>
                          </a:solidFill>
                        </a:rPr>
                        <a:t>74.00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46,087.00</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44239648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8" name="文字方塊 7">
            <a:extLst>
              <a:ext uri="{FF2B5EF4-FFF2-40B4-BE49-F238E27FC236}">
                <a16:creationId xmlns:a16="http://schemas.microsoft.com/office/drawing/2014/main" id="{FCC02F01-18BC-4E27-9DF8-96525B272264}"/>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46,087.00</a:t>
            </a:r>
          </a:p>
          <a:p>
            <a:pPr algn="r"/>
            <a:r>
              <a:rPr lang="en-US" altLang="zh-TW" b="1" dirty="0">
                <a:solidFill>
                  <a:srgbClr val="FF0000"/>
                </a:solidFill>
              </a:rPr>
              <a:t>11</a:t>
            </a:r>
            <a:endParaRPr lang="zh-TW" altLang="en-US" b="1" dirty="0">
              <a:solidFill>
                <a:srgbClr val="FF0000"/>
              </a:solidFill>
            </a:endParaRPr>
          </a:p>
        </p:txBody>
      </p:sp>
    </p:spTree>
    <p:extLst>
      <p:ext uri="{BB962C8B-B14F-4D97-AF65-F5344CB8AC3E}">
        <p14:creationId xmlns:p14="http://schemas.microsoft.com/office/powerpoint/2010/main" val="1899913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89347047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201563932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l"/>
                      <a:r>
                        <a:rPr lang="en-US" altLang="zh-TW" b="1" dirty="0">
                          <a:solidFill>
                            <a:srgbClr val="FF0000"/>
                          </a:solidFill>
                        </a:rPr>
                        <a:t>Deposit, 29,342.00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公司財務帳戶</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11</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A2134918-2CC3-438A-9196-E70DBFFA354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46,087.00</a:t>
            </a:r>
          </a:p>
          <a:p>
            <a:pPr algn="r"/>
            <a:r>
              <a:rPr lang="en-US" altLang="zh-TW" dirty="0"/>
              <a:t>11</a:t>
            </a:r>
            <a:endParaRPr lang="zh-TW" altLang="en-US" dirty="0"/>
          </a:p>
        </p:txBody>
      </p:sp>
    </p:spTree>
    <p:extLst>
      <p:ext uri="{BB962C8B-B14F-4D97-AF65-F5344CB8AC3E}">
        <p14:creationId xmlns:p14="http://schemas.microsoft.com/office/powerpoint/2010/main" val="3726219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75055253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r"/>
                      <a:r>
                        <a:rPr lang="en-US" altLang="zh-TW" b="1" dirty="0">
                          <a:solidFill>
                            <a:srgbClr val="FF0000"/>
                          </a:solidFill>
                        </a:rPr>
                        <a:t>29,342.00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75,429.00</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98360546"/>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477D758C-25BB-45F0-AD97-2437F06E4FFA}"/>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75,429.00</a:t>
            </a:r>
          </a:p>
          <a:p>
            <a:pPr algn="r"/>
            <a:r>
              <a:rPr lang="en-US" altLang="zh-TW" b="1" dirty="0">
                <a:solidFill>
                  <a:srgbClr val="FF0000"/>
                </a:solidFill>
              </a:rPr>
              <a:t>12</a:t>
            </a:r>
            <a:endParaRPr lang="zh-TW" altLang="en-US" b="1" dirty="0">
              <a:solidFill>
                <a:srgbClr val="FF0000"/>
              </a:solidFill>
            </a:endParaRPr>
          </a:p>
        </p:txBody>
      </p:sp>
    </p:spTree>
    <p:extLst>
      <p:ext uri="{BB962C8B-B14F-4D97-AF65-F5344CB8AC3E}">
        <p14:creationId xmlns:p14="http://schemas.microsoft.com/office/powerpoint/2010/main" val="7225143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16096781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24375045"/>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l"/>
                      <a:r>
                        <a:rPr lang="en-US" altLang="zh-TW" b="1" dirty="0">
                          <a:solidFill>
                            <a:srgbClr val="FF0000"/>
                          </a:solidFill>
                        </a:rPr>
                        <a:t>Withdraw, 5,000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帳戶所有人</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12</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EC27A149-4DDA-4BF7-8577-8B59AB439A8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75,429.00</a:t>
            </a:r>
          </a:p>
          <a:p>
            <a:pPr algn="r"/>
            <a:r>
              <a:rPr lang="en-US" altLang="zh-TW" dirty="0"/>
              <a:t>12</a:t>
            </a:r>
            <a:endParaRPr lang="zh-TW" altLang="en-US" dirty="0"/>
          </a:p>
        </p:txBody>
      </p:sp>
    </p:spTree>
    <p:extLst>
      <p:ext uri="{BB962C8B-B14F-4D97-AF65-F5344CB8AC3E}">
        <p14:creationId xmlns:p14="http://schemas.microsoft.com/office/powerpoint/2010/main" val="1417266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2910908629"/>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5,000.00</a:t>
                      </a:r>
                      <a:endParaRPr lang="zh-TW" altLang="en-US" b="1" dirty="0">
                        <a:solidFill>
                          <a:srgbClr val="FF0000"/>
                        </a:solidFill>
                      </a:endParaRPr>
                    </a:p>
                  </a:txBody>
                  <a:tcPr/>
                </a:tc>
                <a:tc>
                  <a:txBody>
                    <a:bodyPr/>
                    <a:lstStyle/>
                    <a:p>
                      <a:pPr algn="r"/>
                      <a:r>
                        <a:rPr lang="en-US" altLang="zh-TW" b="1" dirty="0">
                          <a:solidFill>
                            <a:srgbClr val="FF0000"/>
                          </a:solidFill>
                        </a:rPr>
                        <a:t>70,429.00</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l"/>
                      <a:r>
                        <a:rPr lang="en-US" altLang="zh-TW" dirty="0"/>
                        <a:t>Withdraw, 5,000</a:t>
                      </a:r>
                      <a:endParaRPr lang="zh-TW" altLang="en-US" dirty="0"/>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r>
                        <a:rPr lang="en-US" altLang="zh-TW" dirty="0"/>
                        <a:t>12</a:t>
                      </a:r>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3BA24F68-06EC-46E4-8DEF-429CC5F0A536}"/>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70,429.00</a:t>
            </a:r>
          </a:p>
          <a:p>
            <a:pPr algn="r"/>
            <a:r>
              <a:rPr lang="en-US" altLang="zh-TW" b="1" dirty="0">
                <a:solidFill>
                  <a:srgbClr val="FF0000"/>
                </a:solidFill>
              </a:rPr>
              <a:t>13</a:t>
            </a:r>
            <a:endParaRPr lang="zh-TW" altLang="en-US" b="1" dirty="0">
              <a:solidFill>
                <a:srgbClr val="FF0000"/>
              </a:solidFill>
            </a:endParaRPr>
          </a:p>
        </p:txBody>
      </p:sp>
    </p:spTree>
    <p:extLst>
      <p:ext uri="{BB962C8B-B14F-4D97-AF65-F5344CB8AC3E}">
        <p14:creationId xmlns:p14="http://schemas.microsoft.com/office/powerpoint/2010/main" val="282856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236DD-20C6-4B35-9C11-21E5811D5227}"/>
              </a:ext>
            </a:extLst>
          </p:cNvPr>
          <p:cNvSpPr>
            <a:spLocks noGrp="1"/>
          </p:cNvSpPr>
          <p:nvPr>
            <p:ph type="title"/>
          </p:nvPr>
        </p:nvSpPr>
        <p:spPr/>
        <p:txBody>
          <a:bodyPr/>
          <a:lstStyle/>
          <a:p>
            <a:r>
              <a:rPr lang="zh-TW" altLang="en-US" dirty="0"/>
              <a:t>安德魯是誰</a:t>
            </a:r>
            <a:r>
              <a:rPr lang="en-US" altLang="zh-TW" dirty="0"/>
              <a:t>?</a:t>
            </a:r>
            <a:endParaRPr lang="zh-TW" altLang="en-US" dirty="0"/>
          </a:p>
        </p:txBody>
      </p:sp>
      <p:sp>
        <p:nvSpPr>
          <p:cNvPr id="3" name="內容版面配置區 2">
            <a:extLst>
              <a:ext uri="{FF2B5EF4-FFF2-40B4-BE49-F238E27FC236}">
                <a16:creationId xmlns:a16="http://schemas.microsoft.com/office/drawing/2014/main" id="{617B35DF-E426-4490-B1B5-369DB16F961E}"/>
              </a:ext>
            </a:extLst>
          </p:cNvPr>
          <p:cNvSpPr>
            <a:spLocks noGrp="1"/>
          </p:cNvSpPr>
          <p:nvPr>
            <p:ph idx="1"/>
          </p:nvPr>
        </p:nvSpPr>
        <p:spPr/>
        <p:txBody>
          <a:bodyPr/>
          <a:lstStyle/>
          <a:p>
            <a:endParaRPr lang="zh-TW" altLang="en-US"/>
          </a:p>
        </p:txBody>
      </p:sp>
      <p:pic>
        <p:nvPicPr>
          <p:cNvPr id="12290" name="Picture 2">
            <a:extLst>
              <a:ext uri="{FF2B5EF4-FFF2-40B4-BE49-F238E27FC236}">
                <a16:creationId xmlns:a16="http://schemas.microsoft.com/office/drawing/2014/main" id="{6B2BCF9E-5FA8-4709-8DC4-5F656ADF7E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657"/>
          <a:stretch/>
        </p:blipFill>
        <p:spPr bwMode="auto">
          <a:xfrm>
            <a:off x="727075" y="1357953"/>
            <a:ext cx="10737850" cy="489272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9E531A9-E24F-49FF-A7E9-184FB53E6E6A}"/>
              </a:ext>
            </a:extLst>
          </p:cNvPr>
          <p:cNvSpPr txBox="1"/>
          <p:nvPr/>
        </p:nvSpPr>
        <p:spPr>
          <a:xfrm>
            <a:off x="7813878" y="6396335"/>
            <a:ext cx="4378122" cy="923330"/>
          </a:xfrm>
          <a:prstGeom prst="rect">
            <a:avLst/>
          </a:prstGeom>
          <a:noFill/>
        </p:spPr>
        <p:txBody>
          <a:bodyPr wrap="none" rtlCol="0">
            <a:spAutoFit/>
          </a:bodyPr>
          <a:lstStyle/>
          <a:p>
            <a:pPr rtl="0">
              <a:spcBef>
                <a:spcPts val="0"/>
              </a:spcBef>
              <a:spcAft>
                <a:spcPts val="0"/>
              </a:spcAft>
            </a:pPr>
            <a:r>
              <a:rPr lang="en-US" altLang="zh-TW" sz="1800" b="0" i="0" u="sng" strike="noStrike" dirty="0">
                <a:solidFill>
                  <a:srgbClr val="008CBE"/>
                </a:solidFill>
                <a:effectLst/>
                <a:latin typeface="Arial" panose="020B0604020202020204" pitchFamily="34" charset="0"/>
                <a:hlinkClick r:id="rId3"/>
              </a:rPr>
              <a:t>https://columns.chicken-house.net/about/</a:t>
            </a:r>
            <a:endParaRPr lang="en-US" altLang="zh-TW" b="0" dirty="0">
              <a:effectLst/>
            </a:endParaRPr>
          </a:p>
          <a:p>
            <a:br>
              <a:rPr lang="en-US" altLang="zh-TW" dirty="0"/>
            </a:br>
            <a:endParaRPr lang="zh-TW" altLang="en-US" dirty="0"/>
          </a:p>
        </p:txBody>
      </p:sp>
    </p:spTree>
    <p:extLst>
      <p:ext uri="{BB962C8B-B14F-4D97-AF65-F5344CB8AC3E}">
        <p14:creationId xmlns:p14="http://schemas.microsoft.com/office/powerpoint/2010/main" val="3090401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延伸閱讀</a:t>
            </a:r>
            <a:r>
              <a:rPr lang="en-US" altLang="zh-TW" dirty="0"/>
              <a:t>: Immutable Data</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lstStyle/>
          <a:p>
            <a:r>
              <a:rPr lang="zh-TW" altLang="en-US" dirty="0"/>
              <a:t>如何善用 </a:t>
            </a:r>
            <a:r>
              <a:rPr lang="en-US" altLang="zh-TW" dirty="0"/>
              <a:t>ES / CQRS ?</a:t>
            </a:r>
            <a:r>
              <a:rPr lang="zh-TW" altLang="en-US" dirty="0"/>
              <a:t> </a:t>
            </a:r>
            <a:r>
              <a:rPr lang="en-US" altLang="zh-TW" dirty="0"/>
              <a:t>Cache</a:t>
            </a:r>
            <a:r>
              <a:rPr lang="zh-TW" altLang="en-US" dirty="0"/>
              <a:t> </a:t>
            </a:r>
            <a:r>
              <a:rPr lang="en-US" altLang="zh-TW" dirty="0"/>
              <a:t>/</a:t>
            </a:r>
            <a:r>
              <a:rPr lang="zh-TW" altLang="en-US" dirty="0"/>
              <a:t> </a:t>
            </a:r>
            <a:r>
              <a:rPr lang="en-US" altLang="zh-TW" dirty="0"/>
              <a:t>Snapshot</a:t>
            </a:r>
            <a:r>
              <a:rPr lang="zh-TW" altLang="en-US" dirty="0"/>
              <a:t> 的應用</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924528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E8E860-EF9C-4F87-92AE-92855212C611}"/>
              </a:ext>
            </a:extLst>
          </p:cNvPr>
          <p:cNvSpPr>
            <a:spLocks noGrp="1"/>
          </p:cNvSpPr>
          <p:nvPr>
            <p:ph type="title"/>
          </p:nvPr>
        </p:nvSpPr>
        <p:spPr/>
        <p:txBody>
          <a:bodyPr/>
          <a:lstStyle/>
          <a:p>
            <a:r>
              <a:rPr lang="en-US" altLang="zh-TW" dirty="0"/>
              <a:t>What Is Immutable Data?</a:t>
            </a:r>
            <a:endParaRPr lang="zh-TW" altLang="en-US" dirty="0"/>
          </a:p>
        </p:txBody>
      </p:sp>
      <p:sp>
        <p:nvSpPr>
          <p:cNvPr id="3" name="內容版面配置區 2">
            <a:extLst>
              <a:ext uri="{FF2B5EF4-FFF2-40B4-BE49-F238E27FC236}">
                <a16:creationId xmlns:a16="http://schemas.microsoft.com/office/drawing/2014/main" id="{01898693-3184-41D3-BCD0-432AB3471DD8}"/>
              </a:ext>
            </a:extLst>
          </p:cNvPr>
          <p:cNvSpPr>
            <a:spLocks noGrp="1"/>
          </p:cNvSpPr>
          <p:nvPr>
            <p:ph idx="1"/>
          </p:nvPr>
        </p:nvSpPr>
        <p:spPr/>
        <p:txBody>
          <a:bodyPr>
            <a:normAutofit lnSpcReduction="10000"/>
          </a:bodyPr>
          <a:lstStyle/>
          <a:p>
            <a:pPr marL="0" indent="0">
              <a:buNone/>
            </a:pPr>
            <a:r>
              <a:rPr lang="en-US" altLang="zh-TW" sz="2400" b="1" dirty="0"/>
              <a:t>Advantages:</a:t>
            </a:r>
          </a:p>
          <a:p>
            <a:pPr>
              <a:buFontTx/>
              <a:buChar char="-"/>
            </a:pPr>
            <a:r>
              <a:rPr lang="en-US" altLang="zh-TW" sz="2400" dirty="0"/>
              <a:t>Faster Operations</a:t>
            </a:r>
          </a:p>
          <a:p>
            <a:pPr>
              <a:buFontTx/>
              <a:buChar char="-"/>
            </a:pPr>
            <a:r>
              <a:rPr lang="en-US" altLang="zh-TW" sz="2400" b="0" i="0" dirty="0">
                <a:solidFill>
                  <a:srgbClr val="333333"/>
                </a:solidFill>
                <a:effectLst/>
              </a:rPr>
              <a:t>Historical Context</a:t>
            </a:r>
          </a:p>
          <a:p>
            <a:pPr>
              <a:buFontTx/>
              <a:buChar char="-"/>
            </a:pPr>
            <a:r>
              <a:rPr lang="en-US" altLang="zh-TW" sz="2400" b="0" i="0" dirty="0">
                <a:solidFill>
                  <a:srgbClr val="333333"/>
                </a:solidFill>
                <a:effectLst/>
              </a:rPr>
              <a:t>Auditability</a:t>
            </a:r>
          </a:p>
          <a:p>
            <a:pPr>
              <a:buFontTx/>
              <a:buChar char="-"/>
            </a:pPr>
            <a:r>
              <a:rPr lang="en-US" altLang="zh-TW" sz="2400" b="0" i="0" dirty="0">
                <a:solidFill>
                  <a:srgbClr val="333333"/>
                </a:solidFill>
                <a:effectLst/>
              </a:rPr>
              <a:t>Compliance</a:t>
            </a:r>
          </a:p>
          <a:p>
            <a:pPr>
              <a:buFontTx/>
              <a:buChar char="-"/>
            </a:pPr>
            <a:endParaRPr lang="en-US" altLang="zh-TW" sz="2400" dirty="0"/>
          </a:p>
          <a:p>
            <a:pPr marL="0" indent="0">
              <a:buNone/>
            </a:pPr>
            <a:r>
              <a:rPr lang="en-US" altLang="zh-TW" sz="2400" b="1" dirty="0"/>
              <a:t>Disadvantages:</a:t>
            </a:r>
          </a:p>
          <a:p>
            <a:pPr>
              <a:buFontTx/>
              <a:buChar char="-"/>
            </a:pPr>
            <a:r>
              <a:rPr lang="en-US" altLang="zh-TW" sz="2400" dirty="0"/>
              <a:t>Higher Storage Requirements</a:t>
            </a:r>
          </a:p>
          <a:p>
            <a:pPr>
              <a:buFontTx/>
              <a:buChar char="-"/>
            </a:pPr>
            <a:r>
              <a:rPr lang="en-US" altLang="zh-TW" sz="2400" b="0" i="0" dirty="0">
                <a:solidFill>
                  <a:srgbClr val="333333"/>
                </a:solidFill>
                <a:effectLst/>
              </a:rPr>
              <a:t>Complexity</a:t>
            </a:r>
          </a:p>
          <a:p>
            <a:pPr marL="0" indent="0">
              <a:buNone/>
            </a:pPr>
            <a:r>
              <a:rPr lang="en-US" altLang="zh-TW" sz="2400" dirty="0"/>
              <a:t>- </a:t>
            </a:r>
            <a:r>
              <a:rPr lang="en-US" altLang="zh-TW" sz="2400" b="0" i="0" dirty="0">
                <a:solidFill>
                  <a:srgbClr val="333333"/>
                </a:solidFill>
                <a:effectLst/>
              </a:rPr>
              <a:t>Data Compliance</a:t>
            </a:r>
          </a:p>
          <a:p>
            <a:pPr marL="0" indent="0">
              <a:buNone/>
            </a:pPr>
            <a:endParaRPr lang="zh-TW" altLang="en-US" sz="2400" dirty="0"/>
          </a:p>
        </p:txBody>
      </p:sp>
      <p:sp>
        <p:nvSpPr>
          <p:cNvPr id="4" name="文字方塊 3">
            <a:extLst>
              <a:ext uri="{FF2B5EF4-FFF2-40B4-BE49-F238E27FC236}">
                <a16:creationId xmlns:a16="http://schemas.microsoft.com/office/drawing/2014/main" id="{20B20195-D4F7-4595-8319-F2DC9C1A63A5}"/>
              </a:ext>
            </a:extLst>
          </p:cNvPr>
          <p:cNvSpPr txBox="1"/>
          <p:nvPr/>
        </p:nvSpPr>
        <p:spPr>
          <a:xfrm>
            <a:off x="838200" y="6322423"/>
            <a:ext cx="6382966" cy="369332"/>
          </a:xfrm>
          <a:prstGeom prst="rect">
            <a:avLst/>
          </a:prstGeom>
          <a:noFill/>
        </p:spPr>
        <p:txBody>
          <a:bodyPr wrap="none" rtlCol="0">
            <a:spAutoFit/>
          </a:bodyPr>
          <a:lstStyle/>
          <a:p>
            <a:r>
              <a:rPr lang="en-US" altLang="zh-TW" dirty="0"/>
              <a:t>https://www.tibco.com/reference-center/what-is-immutable-data</a:t>
            </a:r>
            <a:endParaRPr lang="zh-TW" altLang="en-US" dirty="0"/>
          </a:p>
        </p:txBody>
      </p:sp>
      <p:pic>
        <p:nvPicPr>
          <p:cNvPr id="6" name="圖片 5">
            <a:extLst>
              <a:ext uri="{FF2B5EF4-FFF2-40B4-BE49-F238E27FC236}">
                <a16:creationId xmlns:a16="http://schemas.microsoft.com/office/drawing/2014/main" id="{7E7DA26C-7BD8-4C92-8A04-321E0560E349}"/>
              </a:ext>
            </a:extLst>
          </p:cNvPr>
          <p:cNvPicPr>
            <a:picLocks noChangeAspect="1"/>
          </p:cNvPicPr>
          <p:nvPr/>
        </p:nvPicPr>
        <p:blipFill>
          <a:blip r:embed="rId2"/>
          <a:stretch>
            <a:fillRect/>
          </a:stretch>
        </p:blipFill>
        <p:spPr>
          <a:xfrm>
            <a:off x="4137115" y="1836148"/>
            <a:ext cx="7810500" cy="2600325"/>
          </a:xfrm>
          <a:prstGeom prst="rect">
            <a:avLst/>
          </a:prstGeom>
        </p:spPr>
      </p:pic>
    </p:spTree>
    <p:extLst>
      <p:ext uri="{BB962C8B-B14F-4D97-AF65-F5344CB8AC3E}">
        <p14:creationId xmlns:p14="http://schemas.microsoft.com/office/powerpoint/2010/main" val="2763534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450B08-77C8-47C6-87FE-32CB5975BE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A889EAB-D9FD-44DD-B1BB-ACB99D0A340F}"/>
              </a:ext>
            </a:extLst>
          </p:cNvPr>
          <p:cNvSpPr>
            <a:spLocks noGrp="1"/>
          </p:cNvSpPr>
          <p:nvPr>
            <p:ph idx="1"/>
          </p:nvPr>
        </p:nvSpPr>
        <p:spPr/>
        <p:txBody>
          <a:bodyPr/>
          <a:lstStyle/>
          <a:p>
            <a:endParaRPr lang="zh-TW" altLang="en-US"/>
          </a:p>
        </p:txBody>
      </p:sp>
      <p:pic>
        <p:nvPicPr>
          <p:cNvPr id="4098" name="Picture 2" descr="阿鬼，你還是說中文吧- 功夫Kung Fu Hustle (2005) - YouTube">
            <a:extLst>
              <a:ext uri="{FF2B5EF4-FFF2-40B4-BE49-F238E27FC236}">
                <a16:creationId xmlns:a16="http://schemas.microsoft.com/office/drawing/2014/main" id="{89A2CFA7-C08A-415A-B5CF-42D3F6944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D2C5B14-B72F-4683-AF7A-06578E462811}"/>
              </a:ext>
            </a:extLst>
          </p:cNvPr>
          <p:cNvSpPr/>
          <p:nvPr/>
        </p:nvSpPr>
        <p:spPr>
          <a:xfrm>
            <a:off x="0" y="5349240"/>
            <a:ext cx="12192000" cy="150876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A7A0B4D8-14CF-4110-8E3E-9AE21347CFDE}"/>
              </a:ext>
            </a:extLst>
          </p:cNvPr>
          <p:cNvSpPr txBox="1"/>
          <p:nvPr/>
        </p:nvSpPr>
        <p:spPr>
          <a:xfrm>
            <a:off x="4082143" y="5349240"/>
            <a:ext cx="4572085" cy="646331"/>
          </a:xfrm>
          <a:prstGeom prst="rect">
            <a:avLst/>
          </a:prstGeom>
          <a:noFill/>
        </p:spPr>
        <p:txBody>
          <a:bodyPr wrap="none" rtlCol="0">
            <a:spAutoFit/>
          </a:bodyPr>
          <a:lstStyle/>
          <a:p>
            <a:r>
              <a:rPr lang="zh-TW" altLang="en-US" sz="3600" b="1" dirty="0">
                <a:solidFill>
                  <a:srgbClr val="FFFFFF"/>
                </a:solidFill>
                <a:latin typeface="微軟正黑體" panose="020B0604030504040204" pitchFamily="34" charset="-120"/>
                <a:ea typeface="微軟正黑體" panose="020B0604030504040204" pitchFamily="34" charset="-120"/>
              </a:rPr>
              <a:t>阿鬼</a:t>
            </a:r>
            <a:r>
              <a:rPr lang="en-US" altLang="zh-TW" sz="3600" b="1" dirty="0">
                <a:solidFill>
                  <a:srgbClr val="FFFFFF"/>
                </a:solidFill>
                <a:latin typeface="微軟正黑體" panose="020B0604030504040204" pitchFamily="34" charset="-120"/>
                <a:ea typeface="微軟正黑體" panose="020B0604030504040204" pitchFamily="34" charset="-120"/>
              </a:rPr>
              <a:t>, </a:t>
            </a:r>
            <a:r>
              <a:rPr lang="zh-TW" altLang="en-US" sz="3600" b="1" dirty="0">
                <a:solidFill>
                  <a:srgbClr val="FFFFFF"/>
                </a:solidFill>
                <a:latin typeface="微軟正黑體" panose="020B0604030504040204" pitchFamily="34" charset="-120"/>
                <a:ea typeface="微軟正黑體" panose="020B0604030504040204" pitchFamily="34" charset="-120"/>
              </a:rPr>
              <a:t>你還是說中文吧</a:t>
            </a:r>
          </a:p>
        </p:txBody>
      </p:sp>
    </p:spTree>
    <p:extLst>
      <p:ext uri="{BB962C8B-B14F-4D97-AF65-F5344CB8AC3E}">
        <p14:creationId xmlns:p14="http://schemas.microsoft.com/office/powerpoint/2010/main" val="1392916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5A005-32F2-4756-A271-59BA7844FEDD}"/>
              </a:ext>
            </a:extLst>
          </p:cNvPr>
          <p:cNvSpPr>
            <a:spLocks noGrp="1"/>
          </p:cNvSpPr>
          <p:nvPr>
            <p:ph type="title"/>
          </p:nvPr>
        </p:nvSpPr>
        <p:spPr/>
        <p:txBody>
          <a:bodyPr/>
          <a:lstStyle/>
          <a:p>
            <a:r>
              <a:rPr lang="zh-TW" altLang="en-US" dirty="0"/>
              <a:t>阿鬼，你還是說中文吧</a:t>
            </a:r>
            <a:r>
              <a:rPr lang="en-US" altLang="zh-TW" dirty="0"/>
              <a:t>…</a:t>
            </a:r>
            <a:endParaRPr lang="zh-TW" altLang="en-US" dirty="0"/>
          </a:p>
        </p:txBody>
      </p:sp>
      <p:sp>
        <p:nvSpPr>
          <p:cNvPr id="3" name="內容版面配置區 2">
            <a:extLst>
              <a:ext uri="{FF2B5EF4-FFF2-40B4-BE49-F238E27FC236}">
                <a16:creationId xmlns:a16="http://schemas.microsoft.com/office/drawing/2014/main" id="{46648590-B2C8-45D2-BFD7-5A4656102426}"/>
              </a:ext>
            </a:extLst>
          </p:cNvPr>
          <p:cNvSpPr>
            <a:spLocks noGrp="1"/>
          </p:cNvSpPr>
          <p:nvPr>
            <p:ph idx="1"/>
          </p:nvPr>
        </p:nvSpPr>
        <p:spPr/>
        <p:txBody>
          <a:bodyPr>
            <a:normAutofit fontScale="70000" lnSpcReduction="20000"/>
          </a:bodyPr>
          <a:lstStyle/>
          <a:p>
            <a:pPr marL="0" indent="0">
              <a:lnSpc>
                <a:spcPct val="120000"/>
              </a:lnSpc>
              <a:buNone/>
            </a:pPr>
            <a:r>
              <a:rPr lang="en-US" altLang="zh-TW" b="1" dirty="0">
                <a:latin typeface="微軟正黑體" panose="020B0604030504040204" pitchFamily="34" charset="-120"/>
                <a:ea typeface="微軟正黑體" panose="020B0604030504040204" pitchFamily="34" charset="-120"/>
              </a:rPr>
              <a:t>Event Sourcing </a:t>
            </a:r>
            <a:r>
              <a:rPr lang="zh-TW" altLang="en-US" b="1" dirty="0">
                <a:latin typeface="微軟正黑體" panose="020B0604030504040204" pitchFamily="34" charset="-120"/>
                <a:ea typeface="微軟正黑體" panose="020B0604030504040204" pitchFamily="34" charset="-120"/>
              </a:rPr>
              <a:t>背後的觀念基礎，就是 </a:t>
            </a:r>
            <a:r>
              <a:rPr lang="en-US" altLang="zh-TW" b="1" dirty="0">
                <a:latin typeface="微軟正黑體" panose="020B0604030504040204" pitchFamily="34" charset="-120"/>
                <a:ea typeface="微軟正黑體" panose="020B0604030504040204" pitchFamily="34" charset="-120"/>
              </a:rPr>
              <a:t>Immutable Data</a:t>
            </a:r>
          </a:p>
          <a:p>
            <a:pPr marL="0" indent="0">
              <a:lnSpc>
                <a:spcPct val="120000"/>
              </a:lnSpc>
              <a:buNone/>
            </a:pP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按照時間序，因此</a:t>
            </a:r>
            <a:r>
              <a:rPr lang="zh-TW" altLang="en-US" b="1" dirty="0">
                <a:solidFill>
                  <a:srgbClr val="FF0000"/>
                </a:solidFill>
                <a:latin typeface="微軟正黑體" panose="020B0604030504040204" pitchFamily="34" charset="-120"/>
                <a:ea typeface="微軟正黑體" panose="020B0604030504040204" pitchFamily="34" charset="-120"/>
              </a:rPr>
              <a:t>同步</a:t>
            </a:r>
            <a:r>
              <a:rPr lang="zh-TW" altLang="en-US" dirty="0">
                <a:latin typeface="微軟正黑體" panose="020B0604030504040204" pitchFamily="34" charset="-120"/>
                <a:ea typeface="微軟正黑體" panose="020B0604030504040204" pitchFamily="34" charset="-120"/>
              </a:rPr>
              <a:t>很容易</a:t>
            </a:r>
            <a:br>
              <a:rPr lang="en-US" altLang="zh-TW"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(event store </a:t>
            </a:r>
            <a:r>
              <a:rPr lang="zh-TW" altLang="en-US" sz="2400" dirty="0">
                <a:latin typeface="微軟正黑體" panose="020B0604030504040204" pitchFamily="34" charset="-120"/>
                <a:ea typeface="微軟正黑體" panose="020B0604030504040204" pitchFamily="34" charset="-120"/>
              </a:rPr>
              <a:t>丟到 </a:t>
            </a:r>
            <a:r>
              <a:rPr lang="en-US" altLang="zh-TW" sz="2400" dirty="0">
                <a:latin typeface="微軟正黑體" panose="020B0604030504040204" pitchFamily="34" charset="-120"/>
                <a:ea typeface="微軟正黑體" panose="020B0604030504040204" pitchFamily="34" charset="-120"/>
              </a:rPr>
              <a:t>message queue, </a:t>
            </a:r>
            <a:r>
              <a:rPr lang="zh-TW" altLang="en-US" sz="2400" dirty="0">
                <a:latin typeface="微軟正黑體" panose="020B0604030504040204" pitchFamily="34" charset="-120"/>
                <a:ea typeface="微軟正黑體" panose="020B0604030504040204" pitchFamily="34" charset="-120"/>
              </a:rPr>
              <a:t>訂閱後還原 </a:t>
            </a:r>
            <a:r>
              <a:rPr lang="en-US" altLang="zh-TW" sz="2400" dirty="0">
                <a:latin typeface="微軟正黑體" panose="020B0604030504040204" pitchFamily="34" charset="-120"/>
                <a:ea typeface="微軟正黑體" panose="020B0604030504040204" pitchFamily="34" charset="-120"/>
              </a:rPr>
              <a:t>projection </a:t>
            </a:r>
            <a:r>
              <a:rPr lang="zh-TW" altLang="en-US" sz="2400" dirty="0">
                <a:latin typeface="微軟正黑體" panose="020B0604030504040204" pitchFamily="34" charset="-120"/>
                <a:ea typeface="微軟正黑體" panose="020B0604030504040204" pitchFamily="34" charset="-120"/>
              </a:rPr>
              <a:t>即可</a:t>
            </a:r>
            <a:r>
              <a:rPr lang="en-US" altLang="zh-TW" sz="2400" dirty="0">
                <a:latin typeface="微軟正黑體" panose="020B0604030504040204" pitchFamily="34" charset="-120"/>
                <a:ea typeface="微軟正黑體" panose="020B0604030504040204" pitchFamily="34" charset="-120"/>
              </a:rPr>
              <a:t>)</a:t>
            </a:r>
          </a:p>
          <a:p>
            <a:pPr>
              <a:lnSpc>
                <a:spcPct val="120000"/>
              </a:lnSpc>
            </a:pPr>
            <a:r>
              <a:rPr lang="zh-TW" altLang="en-US" dirty="0">
                <a:latin typeface="微軟正黑體" panose="020B0604030504040204" pitchFamily="34" charset="-120"/>
                <a:ea typeface="微軟正黑體" panose="020B0604030504040204" pitchFamily="34" charset="-120"/>
              </a:rPr>
              <a:t>可以</a:t>
            </a:r>
            <a:r>
              <a:rPr lang="zh-TW" altLang="en-US" b="1" dirty="0">
                <a:solidFill>
                  <a:srgbClr val="FF0000"/>
                </a:solidFill>
                <a:latin typeface="微軟正黑體" panose="020B0604030504040204" pitchFamily="34" charset="-120"/>
                <a:ea typeface="微軟正黑體" panose="020B0604030504040204" pitchFamily="34" charset="-120"/>
              </a:rPr>
              <a:t>串流</a:t>
            </a:r>
            <a:r>
              <a:rPr lang="zh-TW" altLang="en-US" dirty="0">
                <a:latin typeface="微軟正黑體" panose="020B0604030504040204" pitchFamily="34" charset="-120"/>
                <a:ea typeface="微軟正黑體" panose="020B0604030504040204" pitchFamily="34" charset="-120"/>
              </a:rPr>
              <a:t>處理</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同上</a:t>
            </a:r>
            <a:r>
              <a:rPr lang="en-US" altLang="zh-TW" sz="2400" dirty="0">
                <a:latin typeface="微軟正黑體" panose="020B0604030504040204" pitchFamily="34" charset="-120"/>
                <a:ea typeface="微軟正黑體" panose="020B0604030504040204" pitchFamily="34" charset="-120"/>
              </a:rPr>
              <a:t>)</a:t>
            </a:r>
          </a:p>
          <a:p>
            <a:pPr>
              <a:lnSpc>
                <a:spcPct val="120000"/>
              </a:lnSpc>
            </a:pPr>
            <a:r>
              <a:rPr lang="zh-TW" altLang="en-US" dirty="0">
                <a:latin typeface="微軟正黑體" panose="020B0604030504040204" pitchFamily="34" charset="-120"/>
                <a:ea typeface="微軟正黑體" panose="020B0604030504040204" pitchFamily="34" charset="-120"/>
              </a:rPr>
              <a:t>同步中斷，很容易重新啟動</a:t>
            </a:r>
            <a:r>
              <a:rPr lang="zh-TW" altLang="en-US" b="1" dirty="0">
                <a:solidFill>
                  <a:srgbClr val="FF0000"/>
                </a:solidFill>
                <a:latin typeface="微軟正黑體" panose="020B0604030504040204" pitchFamily="34" charset="-120"/>
                <a:ea typeface="微軟正黑體" panose="020B0604030504040204" pitchFamily="34" charset="-120"/>
              </a:rPr>
              <a:t>接續</a:t>
            </a:r>
            <a:r>
              <a:rPr lang="zh-TW" altLang="en-US" dirty="0">
                <a:latin typeface="微軟正黑體" panose="020B0604030504040204" pitchFamily="34" charset="-120"/>
                <a:ea typeface="微軟正黑體" panose="020B0604030504040204" pitchFamily="34" charset="-120"/>
              </a:rPr>
              <a:t>處理</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因為不可變，可以放心地</a:t>
            </a:r>
            <a:r>
              <a:rPr lang="zh-TW" altLang="en-US" b="1" dirty="0">
                <a:solidFill>
                  <a:srgbClr val="FF0000"/>
                </a:solidFill>
                <a:latin typeface="微軟正黑體" panose="020B0604030504040204" pitchFamily="34" charset="-120"/>
                <a:ea typeface="微軟正黑體" panose="020B0604030504040204" pitchFamily="34" charset="-120"/>
              </a:rPr>
              <a:t>複製</a:t>
            </a:r>
            <a:r>
              <a:rPr lang="zh-TW" altLang="en-US" dirty="0">
                <a:latin typeface="微軟正黑體" panose="020B0604030504040204" pitchFamily="34" charset="-120"/>
                <a:ea typeface="微軟正黑體" panose="020B0604030504040204" pitchFamily="34" charset="-120"/>
              </a:rPr>
              <a:t>多份分散各地</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a:t>
            </a:r>
            <a:r>
              <a:rPr lang="en-US" altLang="zh-TW" b="1" dirty="0">
                <a:solidFill>
                  <a:srgbClr val="FF0000"/>
                </a:solidFill>
                <a:latin typeface="微軟正黑體" panose="020B0604030504040204" pitchFamily="34" charset="-120"/>
                <a:ea typeface="微軟正黑體" panose="020B0604030504040204" pitchFamily="34" charset="-120"/>
              </a:rPr>
              <a:t>Cache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變得很容易</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zh-TW" altLang="en-US" dirty="0">
                <a:latin typeface="微軟正黑體" panose="020B0604030504040204" pitchFamily="34" charset="-120"/>
                <a:ea typeface="微軟正黑體" panose="020B0604030504040204" pitchFamily="34" charset="-120"/>
              </a:rPr>
              <a:t>因為不可變，處理 </a:t>
            </a:r>
            <a:r>
              <a:rPr lang="en-US" altLang="zh-TW" dirty="0">
                <a:latin typeface="微軟正黑體" panose="020B0604030504040204" pitchFamily="34" charset="-120"/>
                <a:ea typeface="微軟正黑體" panose="020B0604030504040204" pitchFamily="34" charset="-120"/>
              </a:rPr>
              <a:t>Data </a:t>
            </a:r>
            <a:r>
              <a:rPr lang="en-US" altLang="zh-TW" b="1" dirty="0">
                <a:solidFill>
                  <a:srgbClr val="FF0000"/>
                </a:solidFill>
                <a:latin typeface="微軟正黑體" panose="020B0604030504040204" pitchFamily="34" charset="-120"/>
                <a:ea typeface="微軟正黑體" panose="020B0604030504040204" pitchFamily="34" charset="-120"/>
              </a:rPr>
              <a:t>Snapshot</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很容易</a:t>
            </a:r>
            <a:endParaRPr lang="en-US" altLang="zh-TW" dirty="0">
              <a:latin typeface="微軟正黑體" panose="020B0604030504040204" pitchFamily="34" charset="-120"/>
              <a:ea typeface="微軟正黑體" panose="020B0604030504040204" pitchFamily="34" charset="-120"/>
            </a:endParaRPr>
          </a:p>
          <a:p>
            <a:pPr>
              <a:lnSpc>
                <a:spcPct val="120000"/>
              </a:lnSpc>
            </a:pP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CD1006A4-2166-4BF1-8610-55592758AE8E}"/>
              </a:ext>
            </a:extLst>
          </p:cNvPr>
          <p:cNvSpPr txBox="1"/>
          <p:nvPr/>
        </p:nvSpPr>
        <p:spPr>
          <a:xfrm>
            <a:off x="6973457" y="2641602"/>
            <a:ext cx="5250155" cy="2862322"/>
          </a:xfrm>
          <a:prstGeom prst="rect">
            <a:avLst/>
          </a:prstGeom>
          <a:noFill/>
        </p:spPr>
        <p:txBody>
          <a:bodyPr wrap="none" rtlCol="0">
            <a:spAutoFit/>
          </a:bodyPr>
          <a:lstStyle/>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不然就要全部比對一次差異</a:t>
            </a:r>
            <a:r>
              <a:rPr lang="en-US" altLang="zh-TW" sz="2000" dirty="0">
                <a:latin typeface="微軟正黑體" panose="020B0604030504040204" pitchFamily="34" charset="-120"/>
                <a:ea typeface="微軟正黑體" panose="020B0604030504040204" pitchFamily="34" charset="-120"/>
              </a:rPr>
              <a:t>…</a:t>
            </a:r>
          </a:p>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比對要花 </a:t>
            </a:r>
            <a:r>
              <a:rPr lang="en-US" altLang="zh-TW" sz="2000" dirty="0">
                <a:latin typeface="微軟正黑體" panose="020B0604030504040204" pitchFamily="34" charset="-120"/>
                <a:ea typeface="微軟正黑體" panose="020B0604030504040204" pitchFamily="34" charset="-120"/>
              </a:rPr>
              <a:t>O(n), ES </a:t>
            </a:r>
            <a:r>
              <a:rPr lang="zh-TW" altLang="en-US" sz="2000" dirty="0">
                <a:latin typeface="微軟正黑體" panose="020B0604030504040204" pitchFamily="34" charset="-120"/>
                <a:ea typeface="微軟正黑體" panose="020B0604030504040204" pitchFamily="34" charset="-120"/>
              </a:rPr>
              <a:t>只要 </a:t>
            </a:r>
            <a:r>
              <a:rPr lang="en-US" altLang="zh-TW" sz="2000" dirty="0">
                <a:latin typeface="微軟正黑體" panose="020B0604030504040204" pitchFamily="34" charset="-120"/>
                <a:ea typeface="微軟正黑體" panose="020B0604030504040204" pitchFamily="34" charset="-120"/>
              </a:rPr>
              <a:t>O(1)</a:t>
            </a:r>
          </a:p>
          <a:p>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一樣要比對</a:t>
            </a:r>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我不敢隨便複製多份，因為同步很麻煩</a:t>
            </a:r>
            <a:endParaRPr lang="en-US" altLang="zh-TW" sz="2000" dirty="0">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 Cache </a:t>
            </a:r>
            <a:r>
              <a:rPr lang="zh-TW" altLang="en-US" sz="2000" dirty="0">
                <a:latin typeface="微軟正黑體" panose="020B0604030504040204" pitchFamily="34" charset="-120"/>
                <a:ea typeface="微軟正黑體" panose="020B0604030504040204" pitchFamily="34" charset="-120"/>
              </a:rPr>
              <a:t>是個難題，得跟正確性做取捨</a:t>
            </a:r>
            <a:endParaRPr lang="en-US" altLang="zh-TW" sz="2000" dirty="0">
              <a:latin typeface="微軟正黑體" panose="020B0604030504040204" pitchFamily="34" charset="-120"/>
              <a:ea typeface="微軟正黑體" panose="020B0604030504040204" pitchFamily="34" charset="-120"/>
            </a:endParaRPr>
          </a:p>
          <a:p>
            <a:r>
              <a:rPr lang="en-US" altLang="zh-TW" sz="2000" dirty="0">
                <a:latin typeface="微軟正黑體" panose="020B0604030504040204" pitchFamily="34" charset="-120"/>
                <a:ea typeface="微軟正黑體" panose="020B0604030504040204" pitchFamily="34" charset="-120"/>
              </a:rPr>
              <a:t>// Snapshot </a:t>
            </a:r>
            <a:r>
              <a:rPr lang="zh-TW" altLang="en-US" sz="2000" dirty="0">
                <a:latin typeface="微軟正黑體" panose="020B0604030504040204" pitchFamily="34" charset="-120"/>
                <a:ea typeface="微軟正黑體" panose="020B0604030504040204" pitchFamily="34" charset="-120"/>
              </a:rPr>
              <a:t>很麻煩，需要儲存過多重複資料</a:t>
            </a:r>
            <a:endParaRPr lang="en-US" altLang="zh-TW"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415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86F51C-3959-4B8E-BB03-2091E92E90D9}"/>
              </a:ext>
            </a:extLst>
          </p:cNvPr>
          <p:cNvSpPr>
            <a:spLocks noGrp="1"/>
          </p:cNvSpPr>
          <p:nvPr>
            <p:ph type="title"/>
          </p:nvPr>
        </p:nvSpPr>
        <p:spPr/>
        <p:txBody>
          <a:bodyPr/>
          <a:lstStyle/>
          <a:p>
            <a:r>
              <a:rPr lang="en-US" altLang="zh-TW" dirty="0"/>
              <a:t>Cache</a:t>
            </a:r>
            <a:endParaRPr lang="zh-TW" altLang="en-US" dirty="0"/>
          </a:p>
        </p:txBody>
      </p:sp>
      <p:sp>
        <p:nvSpPr>
          <p:cNvPr id="5" name="矩形: 圓角 4">
            <a:extLst>
              <a:ext uri="{FF2B5EF4-FFF2-40B4-BE49-F238E27FC236}">
                <a16:creationId xmlns:a16="http://schemas.microsoft.com/office/drawing/2014/main" id="{B52A3584-D6AE-424F-AA69-A9004C4ACF3B}"/>
              </a:ext>
            </a:extLst>
          </p:cNvPr>
          <p:cNvSpPr/>
          <p:nvPr/>
        </p:nvSpPr>
        <p:spPr>
          <a:xfrm>
            <a:off x="1197735" y="3134705"/>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使用者介面</a:t>
            </a:r>
          </a:p>
        </p:txBody>
      </p:sp>
      <p:sp>
        <p:nvSpPr>
          <p:cNvPr id="6" name="矩形: 圓角 5">
            <a:extLst>
              <a:ext uri="{FF2B5EF4-FFF2-40B4-BE49-F238E27FC236}">
                <a16:creationId xmlns:a16="http://schemas.microsoft.com/office/drawing/2014/main" id="{2BBF35E1-89D1-41E6-AC5D-D53C7B60A5DB}"/>
              </a:ext>
            </a:extLst>
          </p:cNvPr>
          <p:cNvSpPr/>
          <p:nvPr/>
        </p:nvSpPr>
        <p:spPr>
          <a:xfrm>
            <a:off x="4367011" y="2009104"/>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命令端</a:t>
            </a:r>
          </a:p>
        </p:txBody>
      </p:sp>
      <p:sp>
        <p:nvSpPr>
          <p:cNvPr id="7" name="矩形: 圓角 6">
            <a:extLst>
              <a:ext uri="{FF2B5EF4-FFF2-40B4-BE49-F238E27FC236}">
                <a16:creationId xmlns:a16="http://schemas.microsoft.com/office/drawing/2014/main" id="{4A38840D-6275-438C-9701-54F48F346D2D}"/>
              </a:ext>
            </a:extLst>
          </p:cNvPr>
          <p:cNvSpPr/>
          <p:nvPr/>
        </p:nvSpPr>
        <p:spPr>
          <a:xfrm>
            <a:off x="4367011" y="4237149"/>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查詢端</a:t>
            </a:r>
          </a:p>
        </p:txBody>
      </p:sp>
      <p:sp>
        <p:nvSpPr>
          <p:cNvPr id="9" name="矩形: 圓角 8">
            <a:extLst>
              <a:ext uri="{FF2B5EF4-FFF2-40B4-BE49-F238E27FC236}">
                <a16:creationId xmlns:a16="http://schemas.microsoft.com/office/drawing/2014/main" id="{81F4FCC9-F1AA-48E9-94F9-C258BA47EEAE}"/>
              </a:ext>
            </a:extLst>
          </p:cNvPr>
          <p:cNvSpPr/>
          <p:nvPr/>
        </p:nvSpPr>
        <p:spPr>
          <a:xfrm>
            <a:off x="8095444" y="812811"/>
            <a:ext cx="2581142" cy="10303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solidFill>
                  <a:schemeClr val="bg1">
                    <a:lumMod val="65000"/>
                  </a:schemeClr>
                </a:solidFill>
                <a:latin typeface="微軟正黑體" panose="020B0604030504040204" pitchFamily="34" charset="-120"/>
                <a:ea typeface="微軟正黑體" panose="020B0604030504040204" pitchFamily="34" charset="-120"/>
              </a:rPr>
              <a:t>使用者資訊摘要</a:t>
            </a:r>
            <a:endParaRPr lang="en-US" altLang="zh-TW" dirty="0">
              <a:solidFill>
                <a:schemeClr val="bg1">
                  <a:lumMod val="65000"/>
                </a:schemeClr>
              </a:solidFill>
              <a:latin typeface="微軟正黑體" panose="020B0604030504040204" pitchFamily="34" charset="-120"/>
              <a:ea typeface="微軟正黑體" panose="020B0604030504040204" pitchFamily="34" charset="-120"/>
            </a:endParaRPr>
          </a:p>
          <a:p>
            <a:pPr algn="ctr"/>
            <a:r>
              <a:rPr lang="en-US" altLang="zh-TW" dirty="0">
                <a:solidFill>
                  <a:schemeClr val="bg1">
                    <a:lumMod val="65000"/>
                  </a:schemeClr>
                </a:solidFill>
                <a:latin typeface="微軟正黑體" panose="020B0604030504040204" pitchFamily="34" charset="-120"/>
                <a:ea typeface="微軟正黑體" panose="020B0604030504040204" pitchFamily="34" charset="-120"/>
              </a:rPr>
              <a:t>(</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只更新版號</a:t>
            </a:r>
            <a:r>
              <a:rPr lang="en-US" altLang="zh-TW" dirty="0">
                <a:solidFill>
                  <a:schemeClr val="bg1">
                    <a:lumMod val="65000"/>
                  </a:schemeClr>
                </a:solidFill>
                <a:latin typeface="微軟正黑體" panose="020B0604030504040204" pitchFamily="34" charset="-120"/>
                <a:ea typeface="微軟正黑體" panose="020B0604030504040204" pitchFamily="34" charset="-120"/>
              </a:rPr>
              <a:t>)</a:t>
            </a:r>
            <a:endParaRPr lang="zh-TW" altLang="en-US" dirty="0">
              <a:solidFill>
                <a:schemeClr val="bg1">
                  <a:lumMod val="65000"/>
                </a:schemeClr>
              </a:solidFill>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35012E59-F2FB-432A-A8A0-D167F84422CA}"/>
              </a:ext>
            </a:extLst>
          </p:cNvPr>
          <p:cNvSpPr/>
          <p:nvPr/>
        </p:nvSpPr>
        <p:spPr>
          <a:xfrm>
            <a:off x="8095444" y="2318197"/>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Event Store</a:t>
            </a:r>
          </a:p>
          <a:p>
            <a:pPr algn="ctr"/>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sp>
        <p:nvSpPr>
          <p:cNvPr id="12" name="矩形: 圓角 11">
            <a:extLst>
              <a:ext uri="{FF2B5EF4-FFF2-40B4-BE49-F238E27FC236}">
                <a16:creationId xmlns:a16="http://schemas.microsoft.com/office/drawing/2014/main" id="{568A4F13-51C2-46AB-BF70-779FB4D83103}"/>
              </a:ext>
            </a:extLst>
          </p:cNvPr>
          <p:cNvSpPr/>
          <p:nvPr/>
        </p:nvSpPr>
        <p:spPr>
          <a:xfrm>
            <a:off x="4319788" y="5743305"/>
            <a:ext cx="2581142" cy="10303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solidFill>
                  <a:schemeClr val="bg1">
                    <a:lumMod val="65000"/>
                  </a:schemeClr>
                </a:solidFill>
              </a:rPr>
              <a:t>Cache</a:t>
            </a:r>
            <a:r>
              <a:rPr lang="zh-TW" altLang="en-US" dirty="0">
                <a:solidFill>
                  <a:schemeClr val="bg1">
                    <a:lumMod val="65000"/>
                  </a:schemeClr>
                </a:solidFill>
              </a:rPr>
              <a:t> </a:t>
            </a:r>
            <a:r>
              <a:rPr lang="en-US" altLang="zh-TW" dirty="0">
                <a:solidFill>
                  <a:schemeClr val="bg1">
                    <a:lumMod val="65000"/>
                  </a:schemeClr>
                </a:solidFill>
              </a:rPr>
              <a:t>/ CDN</a:t>
            </a:r>
          </a:p>
          <a:p>
            <a:pPr algn="ctr"/>
            <a:r>
              <a:rPr lang="en-US" altLang="zh-TW" dirty="0">
                <a:solidFill>
                  <a:schemeClr val="bg1">
                    <a:lumMod val="65000"/>
                  </a:schemeClr>
                </a:solidFill>
              </a:rPr>
              <a:t>(</a:t>
            </a:r>
            <a:r>
              <a:rPr lang="zh-TW" altLang="en-US" dirty="0">
                <a:solidFill>
                  <a:schemeClr val="bg1">
                    <a:lumMod val="65000"/>
                  </a:schemeClr>
                </a:solidFill>
              </a:rPr>
              <a:t>用版號當作 </a:t>
            </a:r>
            <a:r>
              <a:rPr lang="en-US" altLang="zh-TW" dirty="0">
                <a:solidFill>
                  <a:schemeClr val="bg1">
                    <a:lumMod val="65000"/>
                  </a:schemeClr>
                </a:solidFill>
              </a:rPr>
              <a:t>cache key)</a:t>
            </a:r>
            <a:endParaRPr lang="zh-TW" altLang="en-US" dirty="0">
              <a:solidFill>
                <a:schemeClr val="bg1">
                  <a:lumMod val="65000"/>
                </a:schemeClr>
              </a:solidFill>
            </a:endParaRPr>
          </a:p>
        </p:txBody>
      </p:sp>
      <p:cxnSp>
        <p:nvCxnSpPr>
          <p:cNvPr id="14" name="接點: 肘形 13">
            <a:extLst>
              <a:ext uri="{FF2B5EF4-FFF2-40B4-BE49-F238E27FC236}">
                <a16:creationId xmlns:a16="http://schemas.microsoft.com/office/drawing/2014/main" id="{F98F9EFF-C9EC-48DF-A0AC-51BFDA46F9F8}"/>
              </a:ext>
            </a:extLst>
          </p:cNvPr>
          <p:cNvCxnSpPr>
            <a:stCxn id="5" idx="3"/>
            <a:endCxn id="6" idx="1"/>
          </p:cNvCxnSpPr>
          <p:nvPr/>
        </p:nvCxnSpPr>
        <p:spPr>
          <a:xfrm flipV="1">
            <a:off x="2762518" y="2524259"/>
            <a:ext cx="1604493" cy="11256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81A25207-67B3-48B7-B4FF-54366F7DBC34}"/>
              </a:ext>
            </a:extLst>
          </p:cNvPr>
          <p:cNvCxnSpPr>
            <a:stCxn id="5" idx="3"/>
            <a:endCxn id="7" idx="1"/>
          </p:cNvCxnSpPr>
          <p:nvPr/>
        </p:nvCxnSpPr>
        <p:spPr>
          <a:xfrm>
            <a:off x="2762518" y="3649860"/>
            <a:ext cx="1604493" cy="11024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1E84BF95-3B4C-414B-85A0-22AA7FB5F905}"/>
              </a:ext>
            </a:extLst>
          </p:cNvPr>
          <p:cNvCxnSpPr>
            <a:stCxn id="6" idx="3"/>
            <a:endCxn id="11" idx="1"/>
          </p:cNvCxnSpPr>
          <p:nvPr/>
        </p:nvCxnSpPr>
        <p:spPr>
          <a:xfrm>
            <a:off x="5931794" y="2524259"/>
            <a:ext cx="2163650" cy="309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FD259617-5493-4088-8040-7230A561601C}"/>
              </a:ext>
            </a:extLst>
          </p:cNvPr>
          <p:cNvCxnSpPr>
            <a:cxnSpLocks/>
            <a:stCxn id="6" idx="3"/>
            <a:endCxn id="27" idx="1"/>
          </p:cNvCxnSpPr>
          <p:nvPr/>
        </p:nvCxnSpPr>
        <p:spPr>
          <a:xfrm>
            <a:off x="5931794" y="2524259"/>
            <a:ext cx="2163650" cy="1291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9792A092-9206-4A7A-81F9-510EB3344004}"/>
              </a:ext>
            </a:extLst>
          </p:cNvPr>
          <p:cNvCxnSpPr>
            <a:stCxn id="6" idx="3"/>
            <a:endCxn id="9" idx="1"/>
          </p:cNvCxnSpPr>
          <p:nvPr/>
        </p:nvCxnSpPr>
        <p:spPr>
          <a:xfrm flipV="1">
            <a:off x="5931794" y="1327966"/>
            <a:ext cx="2163650" cy="1196293"/>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BD5230A9-A4F1-49BB-B779-4AA6CE7AE2AB}"/>
              </a:ext>
            </a:extLst>
          </p:cNvPr>
          <p:cNvCxnSpPr>
            <a:cxnSpLocks/>
            <a:stCxn id="7" idx="3"/>
            <a:endCxn id="28" idx="1"/>
          </p:cNvCxnSpPr>
          <p:nvPr/>
        </p:nvCxnSpPr>
        <p:spPr>
          <a:xfrm flipV="1">
            <a:off x="5931794" y="4187875"/>
            <a:ext cx="2163650" cy="564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FDEB85D7-3A1B-4796-BF02-CB371F4AF6FD}"/>
              </a:ext>
            </a:extLst>
          </p:cNvPr>
          <p:cNvCxnSpPr>
            <a:cxnSpLocks/>
            <a:stCxn id="5" idx="2"/>
            <a:endCxn id="12" idx="1"/>
          </p:cNvCxnSpPr>
          <p:nvPr/>
        </p:nvCxnSpPr>
        <p:spPr>
          <a:xfrm rot="16200000" flipH="1">
            <a:off x="2103235" y="4041906"/>
            <a:ext cx="2093445" cy="2339661"/>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矩形: 圓角 26">
            <a:extLst>
              <a:ext uri="{FF2B5EF4-FFF2-40B4-BE49-F238E27FC236}">
                <a16:creationId xmlns:a16="http://schemas.microsoft.com/office/drawing/2014/main" id="{D78EF96D-43C6-4A7C-9482-9EB408D5DE16}"/>
              </a:ext>
            </a:extLst>
          </p:cNvPr>
          <p:cNvSpPr/>
          <p:nvPr/>
        </p:nvSpPr>
        <p:spPr>
          <a:xfrm>
            <a:off x="8095444" y="3792828"/>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8" name="矩形: 圓角 27">
            <a:extLst>
              <a:ext uri="{FF2B5EF4-FFF2-40B4-BE49-F238E27FC236}">
                <a16:creationId xmlns:a16="http://schemas.microsoft.com/office/drawing/2014/main" id="{9CF8F804-D693-4FFE-82AA-2DF4100B14D9}"/>
              </a:ext>
            </a:extLst>
          </p:cNvPr>
          <p:cNvSpPr/>
          <p:nvPr/>
        </p:nvSpPr>
        <p:spPr>
          <a:xfrm>
            <a:off x="8095444" y="4165015"/>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DD2C46CF-B62D-4603-8584-45B78989B8EF}"/>
              </a:ext>
            </a:extLst>
          </p:cNvPr>
          <p:cNvSpPr/>
          <p:nvPr/>
        </p:nvSpPr>
        <p:spPr>
          <a:xfrm>
            <a:off x="8095444" y="3460861"/>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Projection</a:t>
            </a:r>
          </a:p>
          <a:p>
            <a:pPr algn="ct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cxnSp>
        <p:nvCxnSpPr>
          <p:cNvPr id="37" name="接點: 肘形 36">
            <a:extLst>
              <a:ext uri="{FF2B5EF4-FFF2-40B4-BE49-F238E27FC236}">
                <a16:creationId xmlns:a16="http://schemas.microsoft.com/office/drawing/2014/main" id="{747F906C-BC61-4247-99BB-29E3FD4974C0}"/>
              </a:ext>
            </a:extLst>
          </p:cNvPr>
          <p:cNvCxnSpPr>
            <a:stCxn id="5" idx="0"/>
          </p:cNvCxnSpPr>
          <p:nvPr/>
        </p:nvCxnSpPr>
        <p:spPr>
          <a:xfrm rot="5400000" flipH="1" flipV="1">
            <a:off x="4078960" y="-881778"/>
            <a:ext cx="1917651" cy="611531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1DF60BED-6653-44DD-A4CD-F460A101B36F}"/>
              </a:ext>
            </a:extLst>
          </p:cNvPr>
          <p:cNvSpPr txBox="1"/>
          <p:nvPr/>
        </p:nvSpPr>
        <p:spPr>
          <a:xfrm>
            <a:off x="3343100" y="951753"/>
            <a:ext cx="2339102"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登入時或是載入頁面時讀取</a:t>
            </a:r>
          </a:p>
        </p:txBody>
      </p:sp>
      <p:sp>
        <p:nvSpPr>
          <p:cNvPr id="39" name="文字方塊 38">
            <a:extLst>
              <a:ext uri="{FF2B5EF4-FFF2-40B4-BE49-F238E27FC236}">
                <a16:creationId xmlns:a16="http://schemas.microsoft.com/office/drawing/2014/main" id="{0CFC9315-2475-4823-8D03-D89F33F92034}"/>
              </a:ext>
            </a:extLst>
          </p:cNvPr>
          <p:cNvSpPr txBox="1"/>
          <p:nvPr/>
        </p:nvSpPr>
        <p:spPr>
          <a:xfrm>
            <a:off x="1596976" y="6208259"/>
            <a:ext cx="2031967"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用 </a:t>
            </a:r>
            <a:r>
              <a:rPr lang="en-US" altLang="zh-TW" sz="1400" dirty="0">
                <a:latin typeface="微軟正黑體" panose="020B0604030504040204" pitchFamily="34" charset="-120"/>
                <a:ea typeface="微軟正黑體" panose="020B0604030504040204" pitchFamily="34" charset="-120"/>
              </a:rPr>
              <a:t>ID + Ver </a:t>
            </a:r>
            <a:r>
              <a:rPr lang="zh-TW" altLang="en-US" sz="1400" dirty="0">
                <a:latin typeface="微軟正黑體" panose="020B0604030504040204" pitchFamily="34" charset="-120"/>
                <a:ea typeface="微軟正黑體" panose="020B0604030504040204" pitchFamily="34" charset="-120"/>
              </a:rPr>
              <a:t>讀取 </a:t>
            </a:r>
            <a:r>
              <a:rPr lang="en-US" altLang="zh-TW" sz="1400" dirty="0">
                <a:latin typeface="微軟正黑體" panose="020B0604030504040204" pitchFamily="34" charset="-120"/>
                <a:ea typeface="微軟正黑體" panose="020B0604030504040204" pitchFamily="34" charset="-120"/>
              </a:rPr>
              <a:t>cache</a:t>
            </a:r>
            <a:endParaRPr lang="zh-TW" altLang="en-US" sz="1400" dirty="0">
              <a:latin typeface="微軟正黑體" panose="020B0604030504040204" pitchFamily="34" charset="-120"/>
              <a:ea typeface="微軟正黑體" panose="020B0604030504040204" pitchFamily="34" charset="-120"/>
            </a:endParaRPr>
          </a:p>
        </p:txBody>
      </p:sp>
      <p:cxnSp>
        <p:nvCxnSpPr>
          <p:cNvPr id="42" name="直線單箭頭接點 41">
            <a:extLst>
              <a:ext uri="{FF2B5EF4-FFF2-40B4-BE49-F238E27FC236}">
                <a16:creationId xmlns:a16="http://schemas.microsoft.com/office/drawing/2014/main" id="{33B4DDE5-F6DC-4374-9B87-284EC64D3701}"/>
              </a:ext>
            </a:extLst>
          </p:cNvPr>
          <p:cNvCxnSpPr>
            <a:stCxn id="12" idx="0"/>
          </p:cNvCxnSpPr>
          <p:nvPr/>
        </p:nvCxnSpPr>
        <p:spPr>
          <a:xfrm flipV="1">
            <a:off x="5610359" y="5267459"/>
            <a:ext cx="0" cy="47584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5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E308C6-F670-43A9-A0A4-2EAA1788339A}"/>
              </a:ext>
            </a:extLst>
          </p:cNvPr>
          <p:cNvSpPr>
            <a:spLocks noGrp="1"/>
          </p:cNvSpPr>
          <p:nvPr>
            <p:ph type="title"/>
          </p:nvPr>
        </p:nvSpPr>
        <p:spPr/>
        <p:txBody>
          <a:bodyPr/>
          <a:lstStyle/>
          <a:p>
            <a:r>
              <a:rPr lang="en-US" altLang="zh-TW" dirty="0"/>
              <a:t>Snapshot</a:t>
            </a:r>
            <a:endParaRPr lang="zh-TW" altLang="en-US" dirty="0"/>
          </a:p>
        </p:txBody>
      </p:sp>
      <p:sp>
        <p:nvSpPr>
          <p:cNvPr id="4" name="矩形: 圓角 3">
            <a:extLst>
              <a:ext uri="{FF2B5EF4-FFF2-40B4-BE49-F238E27FC236}">
                <a16:creationId xmlns:a16="http://schemas.microsoft.com/office/drawing/2014/main" id="{A8699FED-8E7F-4B26-9715-511AD0C80FBC}"/>
              </a:ext>
            </a:extLst>
          </p:cNvPr>
          <p:cNvSpPr/>
          <p:nvPr/>
        </p:nvSpPr>
        <p:spPr>
          <a:xfrm>
            <a:off x="1197735" y="3134705"/>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使用者介面</a:t>
            </a:r>
          </a:p>
        </p:txBody>
      </p:sp>
      <p:sp>
        <p:nvSpPr>
          <p:cNvPr id="5" name="矩形: 圓角 4">
            <a:extLst>
              <a:ext uri="{FF2B5EF4-FFF2-40B4-BE49-F238E27FC236}">
                <a16:creationId xmlns:a16="http://schemas.microsoft.com/office/drawing/2014/main" id="{A01B4A0E-87B5-4F85-9AD7-2F92CCF0DEE5}"/>
              </a:ext>
            </a:extLst>
          </p:cNvPr>
          <p:cNvSpPr/>
          <p:nvPr/>
        </p:nvSpPr>
        <p:spPr>
          <a:xfrm>
            <a:off x="4367011" y="2009104"/>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命令端</a:t>
            </a:r>
          </a:p>
        </p:txBody>
      </p:sp>
      <p:sp>
        <p:nvSpPr>
          <p:cNvPr id="6" name="矩形: 圓角 5">
            <a:extLst>
              <a:ext uri="{FF2B5EF4-FFF2-40B4-BE49-F238E27FC236}">
                <a16:creationId xmlns:a16="http://schemas.microsoft.com/office/drawing/2014/main" id="{D9A9629D-CE89-4290-A763-AA305046C198}"/>
              </a:ext>
            </a:extLst>
          </p:cNvPr>
          <p:cNvSpPr/>
          <p:nvPr/>
        </p:nvSpPr>
        <p:spPr>
          <a:xfrm>
            <a:off x="4367011" y="4237149"/>
            <a:ext cx="1564783"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查詢端</a:t>
            </a:r>
          </a:p>
        </p:txBody>
      </p:sp>
      <p:sp>
        <p:nvSpPr>
          <p:cNvPr id="7" name="矩形: 圓角 6">
            <a:extLst>
              <a:ext uri="{FF2B5EF4-FFF2-40B4-BE49-F238E27FC236}">
                <a16:creationId xmlns:a16="http://schemas.microsoft.com/office/drawing/2014/main" id="{778F7028-7818-4F28-A011-D6331ADF4131}"/>
              </a:ext>
            </a:extLst>
          </p:cNvPr>
          <p:cNvSpPr/>
          <p:nvPr/>
        </p:nvSpPr>
        <p:spPr>
          <a:xfrm>
            <a:off x="8095444" y="2318197"/>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Event Store</a:t>
            </a:r>
          </a:p>
          <a:p>
            <a:pPr algn="ctr"/>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cxnSp>
        <p:nvCxnSpPr>
          <p:cNvPr id="8" name="接點: 肘形 7">
            <a:extLst>
              <a:ext uri="{FF2B5EF4-FFF2-40B4-BE49-F238E27FC236}">
                <a16:creationId xmlns:a16="http://schemas.microsoft.com/office/drawing/2014/main" id="{3F0B5A08-D7CE-45D0-9937-00CA42BA78D6}"/>
              </a:ext>
            </a:extLst>
          </p:cNvPr>
          <p:cNvCxnSpPr>
            <a:stCxn id="4" idx="3"/>
            <a:endCxn id="5" idx="1"/>
          </p:cNvCxnSpPr>
          <p:nvPr/>
        </p:nvCxnSpPr>
        <p:spPr>
          <a:xfrm flipV="1">
            <a:off x="2762518" y="2524259"/>
            <a:ext cx="1604493" cy="11256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接點: 肘形 8">
            <a:extLst>
              <a:ext uri="{FF2B5EF4-FFF2-40B4-BE49-F238E27FC236}">
                <a16:creationId xmlns:a16="http://schemas.microsoft.com/office/drawing/2014/main" id="{3D0BF9F7-4765-4C23-8731-4CC7494439EA}"/>
              </a:ext>
            </a:extLst>
          </p:cNvPr>
          <p:cNvCxnSpPr>
            <a:stCxn id="4" idx="3"/>
            <a:endCxn id="6" idx="1"/>
          </p:cNvCxnSpPr>
          <p:nvPr/>
        </p:nvCxnSpPr>
        <p:spPr>
          <a:xfrm>
            <a:off x="2762518" y="3649860"/>
            <a:ext cx="1604493" cy="11024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接點: 肘形 9">
            <a:extLst>
              <a:ext uri="{FF2B5EF4-FFF2-40B4-BE49-F238E27FC236}">
                <a16:creationId xmlns:a16="http://schemas.microsoft.com/office/drawing/2014/main" id="{51E308D3-21F8-4F1E-9C39-134622B2410D}"/>
              </a:ext>
            </a:extLst>
          </p:cNvPr>
          <p:cNvCxnSpPr>
            <a:stCxn id="5" idx="3"/>
            <a:endCxn id="7" idx="1"/>
          </p:cNvCxnSpPr>
          <p:nvPr/>
        </p:nvCxnSpPr>
        <p:spPr>
          <a:xfrm>
            <a:off x="5931794" y="2524259"/>
            <a:ext cx="2163650" cy="309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接點: 肘形 10">
            <a:extLst>
              <a:ext uri="{FF2B5EF4-FFF2-40B4-BE49-F238E27FC236}">
                <a16:creationId xmlns:a16="http://schemas.microsoft.com/office/drawing/2014/main" id="{A6E84298-9700-45E0-B625-80AC32FFC6FB}"/>
              </a:ext>
            </a:extLst>
          </p:cNvPr>
          <p:cNvCxnSpPr>
            <a:cxnSpLocks/>
            <a:stCxn id="5" idx="3"/>
          </p:cNvCxnSpPr>
          <p:nvPr/>
        </p:nvCxnSpPr>
        <p:spPr>
          <a:xfrm>
            <a:off x="5931794" y="2524259"/>
            <a:ext cx="2163650" cy="1291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09B69207-1227-4253-96B3-815F59C93613}"/>
              </a:ext>
            </a:extLst>
          </p:cNvPr>
          <p:cNvCxnSpPr>
            <a:cxnSpLocks/>
            <a:stCxn id="6" idx="3"/>
          </p:cNvCxnSpPr>
          <p:nvPr/>
        </p:nvCxnSpPr>
        <p:spPr>
          <a:xfrm flipV="1">
            <a:off x="5931794" y="4187875"/>
            <a:ext cx="2163650" cy="5644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E9D9F02D-F51E-470C-8E47-D9F59AFE67BD}"/>
              </a:ext>
            </a:extLst>
          </p:cNvPr>
          <p:cNvSpPr/>
          <p:nvPr/>
        </p:nvSpPr>
        <p:spPr>
          <a:xfrm>
            <a:off x="8095444" y="3460861"/>
            <a:ext cx="2581142" cy="10303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帳戶 </a:t>
            </a:r>
            <a:r>
              <a:rPr lang="en-US" altLang="zh-TW" dirty="0">
                <a:latin typeface="微軟正黑體" panose="020B0604030504040204" pitchFamily="34" charset="-120"/>
                <a:ea typeface="微軟正黑體" panose="020B0604030504040204" pitchFamily="34" charset="-120"/>
              </a:rPr>
              <a:t>Projection</a:t>
            </a:r>
          </a:p>
          <a:p>
            <a:pPr algn="ct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sp>
        <p:nvSpPr>
          <p:cNvPr id="14" name="矩形: 圓角 13">
            <a:extLst>
              <a:ext uri="{FF2B5EF4-FFF2-40B4-BE49-F238E27FC236}">
                <a16:creationId xmlns:a16="http://schemas.microsoft.com/office/drawing/2014/main" id="{54DB9EBD-560E-4899-9F41-C52DE6E73CA8}"/>
              </a:ext>
            </a:extLst>
          </p:cNvPr>
          <p:cNvSpPr/>
          <p:nvPr/>
        </p:nvSpPr>
        <p:spPr>
          <a:xfrm>
            <a:off x="8095444" y="915700"/>
            <a:ext cx="2581142" cy="103031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solidFill>
                  <a:schemeClr val="bg1">
                    <a:lumMod val="65000"/>
                  </a:schemeClr>
                </a:solidFill>
                <a:latin typeface="微軟正黑體" panose="020B0604030504040204" pitchFamily="34" charset="-120"/>
                <a:ea typeface="微軟正黑體" panose="020B0604030504040204" pitchFamily="34" charset="-120"/>
              </a:rPr>
              <a:t>帳戶 </a:t>
            </a:r>
            <a:r>
              <a:rPr lang="en-US" altLang="zh-TW" dirty="0">
                <a:solidFill>
                  <a:schemeClr val="bg1">
                    <a:lumMod val="65000"/>
                  </a:schemeClr>
                </a:solidFill>
                <a:latin typeface="微軟正黑體" panose="020B0604030504040204" pitchFamily="34" charset="-120"/>
                <a:ea typeface="微軟正黑體" panose="020B0604030504040204" pitchFamily="34" charset="-120"/>
              </a:rPr>
              <a:t>Projection </a:t>
            </a:r>
            <a:r>
              <a:rPr lang="zh-TW" altLang="en-US" dirty="0">
                <a:solidFill>
                  <a:schemeClr val="bg1">
                    <a:lumMod val="65000"/>
                  </a:schemeClr>
                </a:solidFill>
                <a:latin typeface="微軟正黑體" panose="020B0604030504040204" pitchFamily="34" charset="-120"/>
                <a:ea typeface="微軟正黑體" panose="020B0604030504040204" pitchFamily="34" charset="-120"/>
              </a:rPr>
              <a:t>歷程</a:t>
            </a:r>
            <a:endParaRPr lang="en-US" altLang="zh-TW" dirty="0">
              <a:solidFill>
                <a:schemeClr val="bg1">
                  <a:lumMod val="65000"/>
                </a:schemeClr>
              </a:solidFill>
              <a:latin typeface="微軟正黑體" panose="020B0604030504040204" pitchFamily="34" charset="-120"/>
              <a:ea typeface="微軟正黑體" panose="020B0604030504040204" pitchFamily="34" charset="-120"/>
            </a:endParaRPr>
          </a:p>
          <a:p>
            <a:pPr algn="ctr"/>
            <a:r>
              <a:rPr lang="en-US" altLang="zh-TW" dirty="0">
                <a:solidFill>
                  <a:schemeClr val="bg1">
                    <a:lumMod val="65000"/>
                  </a:schemeClr>
                </a:solidFill>
                <a:latin typeface="微軟正黑體" panose="020B0604030504040204" pitchFamily="34" charset="-120"/>
                <a:ea typeface="微軟正黑體" panose="020B0604030504040204" pitchFamily="34" charset="-120"/>
              </a:rPr>
              <a:t>(Read Model, S3)</a:t>
            </a:r>
            <a:endParaRPr lang="zh-TW" altLang="en-US" dirty="0">
              <a:solidFill>
                <a:schemeClr val="bg1">
                  <a:lumMod val="65000"/>
                </a:schemeClr>
              </a:solidFill>
              <a:latin typeface="微軟正黑體" panose="020B0604030504040204" pitchFamily="34" charset="-120"/>
              <a:ea typeface="微軟正黑體" panose="020B0604030504040204" pitchFamily="34" charset="-120"/>
            </a:endParaRPr>
          </a:p>
        </p:txBody>
      </p:sp>
      <p:cxnSp>
        <p:nvCxnSpPr>
          <p:cNvPr id="16" name="接點: 肘形 15">
            <a:extLst>
              <a:ext uri="{FF2B5EF4-FFF2-40B4-BE49-F238E27FC236}">
                <a16:creationId xmlns:a16="http://schemas.microsoft.com/office/drawing/2014/main" id="{4A026F9F-AE09-422D-AAB9-6AFAA3D15B06}"/>
              </a:ext>
            </a:extLst>
          </p:cNvPr>
          <p:cNvCxnSpPr>
            <a:cxnSpLocks/>
            <a:stCxn id="4" idx="0"/>
            <a:endCxn id="14" idx="1"/>
          </p:cNvCxnSpPr>
          <p:nvPr/>
        </p:nvCxnSpPr>
        <p:spPr>
          <a:xfrm rot="5400000" flipH="1" flipV="1">
            <a:off x="4185860" y="-774878"/>
            <a:ext cx="1703850" cy="611531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7FF3E407-E5CE-4942-8012-D0B50A0E1EB3}"/>
              </a:ext>
            </a:extLst>
          </p:cNvPr>
          <p:cNvCxnSpPr/>
          <p:nvPr/>
        </p:nvCxnSpPr>
        <p:spPr>
          <a:xfrm flipV="1">
            <a:off x="5931794" y="1606731"/>
            <a:ext cx="2163650" cy="711466"/>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84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B29F16-BC8F-4C9D-BABD-7BB32BBE91BB}"/>
              </a:ext>
            </a:extLst>
          </p:cNvPr>
          <p:cNvSpPr>
            <a:spLocks noGrp="1"/>
          </p:cNvSpPr>
          <p:nvPr>
            <p:ph type="title"/>
          </p:nvPr>
        </p:nvSpPr>
        <p:spPr/>
        <p:txBody>
          <a:bodyPr/>
          <a:lstStyle/>
          <a:p>
            <a:r>
              <a:rPr lang="en-US" altLang="zh-TW" dirty="0"/>
              <a:t>Snapshot</a:t>
            </a:r>
            <a:endParaRPr lang="zh-TW" altLang="en-US" dirty="0"/>
          </a:p>
        </p:txBody>
      </p:sp>
      <p:sp>
        <p:nvSpPr>
          <p:cNvPr id="3" name="內容版面配置區 2">
            <a:extLst>
              <a:ext uri="{FF2B5EF4-FFF2-40B4-BE49-F238E27FC236}">
                <a16:creationId xmlns:a16="http://schemas.microsoft.com/office/drawing/2014/main" id="{33F6539F-F4CE-4E61-8992-3FA13556B7FC}"/>
              </a:ext>
            </a:extLst>
          </p:cNvPr>
          <p:cNvSpPr>
            <a:spLocks noGrp="1"/>
          </p:cNvSpPr>
          <p:nvPr>
            <p:ph idx="1"/>
          </p:nvPr>
        </p:nvSpPr>
        <p:spPr/>
        <p:txBody>
          <a:bodyPr/>
          <a:lstStyle/>
          <a:p>
            <a:r>
              <a:rPr lang="en-US" altLang="zh-TW" dirty="0"/>
              <a:t>CQRS</a:t>
            </a:r>
            <a:r>
              <a:rPr lang="zh-TW" altLang="en-US" dirty="0"/>
              <a:t> 異動資料時，額外保留 </a:t>
            </a:r>
            <a:r>
              <a:rPr lang="en-US" altLang="zh-TW" dirty="0"/>
              <a:t>Projection </a:t>
            </a:r>
            <a:r>
              <a:rPr lang="zh-TW" altLang="en-US" dirty="0"/>
              <a:t>的歷次版本</a:t>
            </a:r>
            <a:br>
              <a:rPr lang="en-US" altLang="zh-TW" dirty="0"/>
            </a:br>
            <a:r>
              <a:rPr lang="en-US" altLang="zh-TW" sz="1600" dirty="0"/>
              <a:t>(Read Only, </a:t>
            </a:r>
            <a:r>
              <a:rPr lang="zh-TW" altLang="en-US" sz="1600" dirty="0"/>
              <a:t>只需針對 </a:t>
            </a:r>
            <a:r>
              <a:rPr lang="en-US" altLang="zh-TW" sz="1600" dirty="0"/>
              <a:t>Key</a:t>
            </a:r>
            <a:r>
              <a:rPr lang="zh-TW" altLang="en-US" sz="1600" dirty="0"/>
              <a:t> </a:t>
            </a:r>
            <a:r>
              <a:rPr lang="en-US" altLang="zh-TW" sz="1600" dirty="0"/>
              <a:t>+</a:t>
            </a:r>
            <a:r>
              <a:rPr lang="zh-TW" altLang="en-US" sz="1600" dirty="0"/>
              <a:t> </a:t>
            </a:r>
            <a:r>
              <a:rPr lang="en-US" altLang="zh-TW" sz="1600" dirty="0"/>
              <a:t>Ver </a:t>
            </a:r>
            <a:r>
              <a:rPr lang="zh-TW" altLang="en-US" sz="1600" dirty="0"/>
              <a:t>索引</a:t>
            </a:r>
            <a:r>
              <a:rPr lang="en-US" altLang="zh-TW" sz="1600" dirty="0"/>
              <a:t>, </a:t>
            </a:r>
            <a:r>
              <a:rPr lang="zh-TW" altLang="en-US" sz="1600" dirty="0"/>
              <a:t>可選用最便宜的儲存技術</a:t>
            </a:r>
            <a:r>
              <a:rPr lang="en-US" altLang="zh-TW" sz="1600" dirty="0"/>
              <a:t>)</a:t>
            </a:r>
            <a:br>
              <a:rPr lang="en-US" altLang="zh-TW" sz="1600" dirty="0"/>
            </a:br>
            <a:endParaRPr lang="en-US" altLang="zh-TW" sz="1600" dirty="0"/>
          </a:p>
          <a:p>
            <a:r>
              <a:rPr lang="zh-TW" altLang="en-US" dirty="0"/>
              <a:t>建立訂單時，關連到商品的資訊儲存 </a:t>
            </a:r>
            <a:r>
              <a:rPr lang="en-US" altLang="zh-TW" dirty="0"/>
              <a:t>ID</a:t>
            </a:r>
            <a:r>
              <a:rPr lang="zh-TW" altLang="en-US" dirty="0"/>
              <a:t> </a:t>
            </a:r>
            <a:r>
              <a:rPr lang="en-US" altLang="zh-TW" dirty="0"/>
              <a:t>+</a:t>
            </a:r>
            <a:r>
              <a:rPr lang="zh-TW" altLang="en-US" dirty="0"/>
              <a:t> </a:t>
            </a:r>
            <a:r>
              <a:rPr lang="en-US" altLang="zh-TW" dirty="0"/>
              <a:t>Ver</a:t>
            </a:r>
            <a:endParaRPr lang="zh-TW" altLang="en-US" dirty="0"/>
          </a:p>
        </p:txBody>
      </p:sp>
    </p:spTree>
    <p:extLst>
      <p:ext uri="{BB962C8B-B14F-4D97-AF65-F5344CB8AC3E}">
        <p14:creationId xmlns:p14="http://schemas.microsoft.com/office/powerpoint/2010/main" val="42558821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en-US" altLang="zh-TW" dirty="0"/>
              <a:t>ES+CQRS –</a:t>
            </a:r>
            <a:r>
              <a:rPr lang="zh-TW" altLang="en-US" dirty="0"/>
              <a:t> 小結</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lstStyle/>
          <a:p>
            <a:r>
              <a:rPr lang="zh-TW" altLang="en-US" dirty="0"/>
              <a:t>大部分情況下</a:t>
            </a:r>
            <a:r>
              <a:rPr lang="en-US" altLang="zh-TW" dirty="0"/>
              <a:t>, CRUD </a:t>
            </a:r>
            <a:r>
              <a:rPr lang="zh-TW" altLang="en-US" dirty="0"/>
              <a:t>就足夠了</a:t>
            </a:r>
            <a:endParaRPr lang="en-US" altLang="zh-TW" dirty="0"/>
          </a:p>
          <a:p>
            <a:r>
              <a:rPr lang="en-US" altLang="zh-TW" dirty="0"/>
              <a:t>CQRS </a:t>
            </a:r>
            <a:r>
              <a:rPr lang="zh-TW" altLang="en-US" dirty="0"/>
              <a:t>有一定的難度</a:t>
            </a:r>
            <a:r>
              <a:rPr lang="en-US" altLang="zh-TW" dirty="0"/>
              <a:t>, </a:t>
            </a:r>
            <a:r>
              <a:rPr lang="zh-TW" altLang="en-US" dirty="0"/>
              <a:t>斟酌使用</a:t>
            </a:r>
            <a:endParaRPr lang="en-US" altLang="zh-TW" dirty="0"/>
          </a:p>
          <a:p>
            <a:r>
              <a:rPr lang="zh-TW" altLang="en-US" dirty="0"/>
              <a:t>你不一定要通通用上所有技巧 </a:t>
            </a:r>
            <a:r>
              <a:rPr lang="en-US" altLang="zh-TW" dirty="0"/>
              <a:t>(R/W model, ES, Version)</a:t>
            </a:r>
          </a:p>
          <a:p>
            <a:endParaRPr lang="en-US" altLang="zh-TW" dirty="0"/>
          </a:p>
          <a:p>
            <a:r>
              <a:rPr lang="zh-TW" altLang="en-US" dirty="0"/>
              <a:t>別把 </a:t>
            </a:r>
            <a:r>
              <a:rPr lang="en-US" altLang="zh-TW" dirty="0"/>
              <a:t>CRUD </a:t>
            </a:r>
            <a:r>
              <a:rPr lang="zh-TW" altLang="en-US" dirty="0"/>
              <a:t>當作 </a:t>
            </a:r>
            <a:r>
              <a:rPr lang="en-US" altLang="zh-TW" dirty="0"/>
              <a:t>Command, </a:t>
            </a:r>
            <a:r>
              <a:rPr lang="zh-TW" altLang="en-US" dirty="0"/>
              <a:t>請善用 </a:t>
            </a:r>
            <a:r>
              <a:rPr lang="en-US" altLang="zh-TW" dirty="0"/>
              <a:t>DDD </a:t>
            </a:r>
            <a:r>
              <a:rPr lang="zh-TW" altLang="en-US" dirty="0"/>
              <a:t>來分析 </a:t>
            </a:r>
            <a:r>
              <a:rPr lang="en-US" altLang="zh-TW" dirty="0"/>
              <a:t>Command</a:t>
            </a:r>
          </a:p>
          <a:p>
            <a:r>
              <a:rPr lang="zh-TW" altLang="en-US" dirty="0"/>
              <a:t>真的要用，請善用合適的 </a:t>
            </a:r>
            <a:r>
              <a:rPr lang="en-US" altLang="zh-TW" dirty="0"/>
              <a:t>event store / framework, </a:t>
            </a:r>
            <a:r>
              <a:rPr lang="zh-TW" altLang="en-US" dirty="0"/>
              <a:t>別自己土炮</a:t>
            </a:r>
          </a:p>
        </p:txBody>
      </p:sp>
    </p:spTree>
    <p:extLst>
      <p:ext uri="{BB962C8B-B14F-4D97-AF65-F5344CB8AC3E}">
        <p14:creationId xmlns:p14="http://schemas.microsoft.com/office/powerpoint/2010/main" val="410159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6EC9E9-AF06-480A-ACC6-D13EA10DFC85}"/>
              </a:ext>
            </a:extLst>
          </p:cNvPr>
          <p:cNvSpPr>
            <a:spLocks noGrp="1"/>
          </p:cNvSpPr>
          <p:nvPr>
            <p:ph type="title"/>
          </p:nvPr>
        </p:nvSpPr>
        <p:spPr/>
        <p:txBody>
          <a:bodyPr/>
          <a:lstStyle/>
          <a:p>
            <a:r>
              <a:rPr lang="zh-TW" altLang="en-US" dirty="0"/>
              <a:t>我知道 </a:t>
            </a:r>
            <a:r>
              <a:rPr lang="en-US" altLang="zh-TW" dirty="0"/>
              <a:t>Event Sourcing </a:t>
            </a:r>
            <a:r>
              <a:rPr lang="zh-TW" altLang="en-US" dirty="0"/>
              <a:t>最大規模應用</a:t>
            </a:r>
            <a:r>
              <a:rPr lang="en-US" altLang="zh-TW" dirty="0"/>
              <a:t>: Git</a:t>
            </a:r>
            <a:endParaRPr lang="zh-TW" altLang="en-US" dirty="0"/>
          </a:p>
        </p:txBody>
      </p:sp>
      <p:pic>
        <p:nvPicPr>
          <p:cNvPr id="5" name="圖片 4">
            <a:extLst>
              <a:ext uri="{FF2B5EF4-FFF2-40B4-BE49-F238E27FC236}">
                <a16:creationId xmlns:a16="http://schemas.microsoft.com/office/drawing/2014/main" id="{5D15359A-2451-40FA-BBF6-292C3A44EFF0}"/>
              </a:ext>
            </a:extLst>
          </p:cNvPr>
          <p:cNvPicPr>
            <a:picLocks noChangeAspect="1"/>
          </p:cNvPicPr>
          <p:nvPr/>
        </p:nvPicPr>
        <p:blipFill>
          <a:blip r:embed="rId2"/>
          <a:stretch>
            <a:fillRect/>
          </a:stretch>
        </p:blipFill>
        <p:spPr>
          <a:xfrm>
            <a:off x="186744" y="1404628"/>
            <a:ext cx="6308501" cy="5453371"/>
          </a:xfrm>
          <a:prstGeom prst="rect">
            <a:avLst/>
          </a:prstGeom>
          <a:ln>
            <a:solidFill>
              <a:schemeClr val="tx1">
                <a:lumMod val="60000"/>
                <a:lumOff val="40000"/>
              </a:schemeClr>
            </a:solidFill>
          </a:ln>
        </p:spPr>
      </p:pic>
      <p:sp>
        <p:nvSpPr>
          <p:cNvPr id="6" name="文字方塊 5">
            <a:extLst>
              <a:ext uri="{FF2B5EF4-FFF2-40B4-BE49-F238E27FC236}">
                <a16:creationId xmlns:a16="http://schemas.microsoft.com/office/drawing/2014/main" id="{C1887254-D500-4DF6-83AF-0653D54AE679}"/>
              </a:ext>
            </a:extLst>
          </p:cNvPr>
          <p:cNvSpPr txBox="1"/>
          <p:nvPr/>
        </p:nvSpPr>
        <p:spPr>
          <a:xfrm>
            <a:off x="2163650" y="1558344"/>
            <a:ext cx="4246419"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1. Commit </a:t>
            </a:r>
            <a:r>
              <a:rPr lang="zh-TW" altLang="en-US" dirty="0">
                <a:latin typeface="微軟正黑體" panose="020B0604030504040204" pitchFamily="34" charset="-120"/>
                <a:ea typeface="微軟正黑體" panose="020B0604030504040204" pitchFamily="34" charset="-120"/>
              </a:rPr>
              <a:t>紀錄，其實就是 </a:t>
            </a:r>
            <a:r>
              <a:rPr lang="en-US" altLang="zh-TW" dirty="0">
                <a:latin typeface="微軟正黑體" panose="020B0604030504040204" pitchFamily="34" charset="-120"/>
                <a:ea typeface="微軟正黑體" panose="020B0604030504040204" pitchFamily="34" charset="-120"/>
              </a:rPr>
              <a:t>Event Store</a:t>
            </a:r>
          </a:p>
        </p:txBody>
      </p:sp>
      <p:sp>
        <p:nvSpPr>
          <p:cNvPr id="7" name="文字方塊 6">
            <a:extLst>
              <a:ext uri="{FF2B5EF4-FFF2-40B4-BE49-F238E27FC236}">
                <a16:creationId xmlns:a16="http://schemas.microsoft.com/office/drawing/2014/main" id="{8DAC4A23-701D-45D6-8695-5932084D7A73}"/>
              </a:ext>
            </a:extLst>
          </p:cNvPr>
          <p:cNvSpPr txBox="1"/>
          <p:nvPr/>
        </p:nvSpPr>
        <p:spPr>
          <a:xfrm>
            <a:off x="3144431" y="2413983"/>
            <a:ext cx="334739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2. Commit Hash </a:t>
            </a:r>
            <a:r>
              <a:rPr lang="zh-TW" altLang="en-US" dirty="0">
                <a:latin typeface="微軟正黑體" panose="020B0604030504040204" pitchFamily="34" charset="-120"/>
                <a:ea typeface="微軟正黑體" panose="020B0604030504040204" pitchFamily="34" charset="-120"/>
              </a:rPr>
              <a:t>其實就是版號</a:t>
            </a:r>
            <a:endParaRPr lang="en-US" altLang="zh-TW"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CB1F36B0-B4A8-4AD0-91D0-7BECD355AD15}"/>
              </a:ext>
            </a:extLst>
          </p:cNvPr>
          <p:cNvSpPr txBox="1"/>
          <p:nvPr/>
        </p:nvSpPr>
        <p:spPr>
          <a:xfrm>
            <a:off x="1618285" y="3705354"/>
            <a:ext cx="474155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3. Git Pull </a:t>
            </a:r>
            <a:r>
              <a:rPr lang="zh-TW" altLang="en-US" dirty="0">
                <a:latin typeface="微軟正黑體" panose="020B0604030504040204" pitchFamily="34" charset="-120"/>
                <a:ea typeface="微軟正黑體" panose="020B0604030504040204" pitchFamily="34" charset="-120"/>
              </a:rPr>
              <a:t>其實就是 </a:t>
            </a:r>
            <a:r>
              <a:rPr lang="en-US" altLang="zh-TW" dirty="0">
                <a:latin typeface="微軟正黑體" panose="020B0604030504040204" pitchFamily="34" charset="-120"/>
                <a:ea typeface="微軟正黑體" panose="020B0604030504040204" pitchFamily="34" charset="-120"/>
              </a:rPr>
              <a:t>download READ model</a:t>
            </a:r>
          </a:p>
        </p:txBody>
      </p:sp>
      <p:sp>
        <p:nvSpPr>
          <p:cNvPr id="9" name="文字方塊 8">
            <a:extLst>
              <a:ext uri="{FF2B5EF4-FFF2-40B4-BE49-F238E27FC236}">
                <a16:creationId xmlns:a16="http://schemas.microsoft.com/office/drawing/2014/main" id="{70B47986-74BC-4EF2-8399-126F9AA85AE4}"/>
              </a:ext>
            </a:extLst>
          </p:cNvPr>
          <p:cNvSpPr txBox="1"/>
          <p:nvPr/>
        </p:nvSpPr>
        <p:spPr>
          <a:xfrm>
            <a:off x="1289821" y="4428649"/>
            <a:ext cx="520200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4. Merge </a:t>
            </a:r>
            <a:r>
              <a:rPr lang="zh-TW" altLang="en-US" dirty="0">
                <a:latin typeface="微軟正黑體" panose="020B0604030504040204" pitchFamily="34" charset="-120"/>
                <a:ea typeface="微軟正黑體" panose="020B0604030504040204" pitchFamily="34" charset="-120"/>
              </a:rPr>
              <a:t>時碰到 </a:t>
            </a:r>
            <a:r>
              <a:rPr lang="en-US" altLang="zh-TW" dirty="0">
                <a:latin typeface="微軟正黑體" panose="020B0604030504040204" pitchFamily="34" charset="-120"/>
                <a:ea typeface="微軟正黑體" panose="020B0604030504040204" pitchFamily="34" charset="-120"/>
              </a:rPr>
              <a:t>Conflict, </a:t>
            </a:r>
            <a:r>
              <a:rPr lang="zh-TW" altLang="en-US" dirty="0">
                <a:latin typeface="微軟正黑體" panose="020B0604030504040204" pitchFamily="34" charset="-120"/>
                <a:ea typeface="微軟正黑體" panose="020B0604030504040204" pitchFamily="34" charset="-120"/>
              </a:rPr>
              <a:t>其實就是樂觀鎖定機制</a:t>
            </a:r>
            <a:endParaRPr lang="en-US" altLang="zh-TW"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71C62FEA-CB83-4475-BE59-29F60173B906}"/>
              </a:ext>
            </a:extLst>
          </p:cNvPr>
          <p:cNvSpPr txBox="1"/>
          <p:nvPr/>
        </p:nvSpPr>
        <p:spPr>
          <a:xfrm>
            <a:off x="6807739" y="1522263"/>
            <a:ext cx="5120312" cy="646331"/>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 你能很快的切換 </a:t>
            </a:r>
            <a:r>
              <a:rPr lang="en-US" altLang="zh-TW" dirty="0">
                <a:latin typeface="微軟正黑體" panose="020B0604030504040204" pitchFamily="34" charset="-120"/>
                <a:ea typeface="微軟正黑體" panose="020B0604030504040204" pitchFamily="34" charset="-120"/>
              </a:rPr>
              <a:t>commit, </a:t>
            </a:r>
            <a:r>
              <a:rPr lang="zh-TW" altLang="en-US" dirty="0">
                <a:latin typeface="微軟正黑體" panose="020B0604030504040204" pitchFamily="34" charset="-120"/>
                <a:ea typeface="微軟正黑體" panose="020B0604030504040204" pitchFamily="34" charset="-120"/>
              </a:rPr>
              <a:t>並且瀏覽檔案內容，</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就是 </a:t>
            </a:r>
            <a:r>
              <a:rPr lang="en-US" altLang="zh-TW" dirty="0">
                <a:latin typeface="微軟正黑體" panose="020B0604030504040204" pitchFamily="34" charset="-120"/>
                <a:ea typeface="微軟正黑體" panose="020B0604030504040204" pitchFamily="34" charset="-120"/>
              </a:rPr>
              <a:t>CQRS</a:t>
            </a:r>
            <a:r>
              <a:rPr lang="zh-TW" altLang="en-US" dirty="0">
                <a:latin typeface="微軟正黑體" panose="020B0604030504040204" pitchFamily="34" charset="-120"/>
                <a:ea typeface="微軟正黑體" panose="020B0604030504040204" pitchFamily="34" charset="-120"/>
              </a:rPr>
              <a:t> 重新回放 </a:t>
            </a:r>
            <a:r>
              <a:rPr lang="en-US" altLang="zh-TW" dirty="0">
                <a:latin typeface="微軟正黑體" panose="020B0604030504040204" pitchFamily="34" charset="-120"/>
                <a:ea typeface="微軟正黑體" panose="020B0604030504040204" pitchFamily="34" charset="-120"/>
              </a:rPr>
              <a:t>event </a:t>
            </a:r>
            <a:r>
              <a:rPr lang="zh-TW" altLang="en-US" dirty="0">
                <a:latin typeface="微軟正黑體" panose="020B0604030504040204" pitchFamily="34" charset="-120"/>
                <a:ea typeface="微軟正黑體" panose="020B0604030504040204" pitchFamily="34" charset="-120"/>
              </a:rPr>
              <a:t>的效果</a:t>
            </a:r>
            <a:endParaRPr lang="en-US" altLang="zh-TW"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1D1ED7DC-962A-46FE-B6A4-44B32B5EE0E9}"/>
              </a:ext>
            </a:extLst>
          </p:cNvPr>
          <p:cNvSpPr txBox="1"/>
          <p:nvPr/>
        </p:nvSpPr>
        <p:spPr>
          <a:xfrm>
            <a:off x="6807739" y="2412853"/>
            <a:ext cx="5086136" cy="923330"/>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 單獨一個 </a:t>
            </a:r>
            <a:r>
              <a:rPr lang="en-US" altLang="zh-TW" dirty="0">
                <a:latin typeface="微軟正黑體" panose="020B0604030504040204" pitchFamily="34" charset="-120"/>
                <a:ea typeface="微軟正黑體" panose="020B0604030504040204" pitchFamily="34" charset="-120"/>
              </a:rPr>
              <a:t>Git Repository </a:t>
            </a:r>
            <a:r>
              <a:rPr lang="zh-TW" altLang="en-US" dirty="0">
                <a:latin typeface="微軟正黑體" panose="020B0604030504040204" pitchFamily="34" charset="-120"/>
                <a:ea typeface="微軟正黑體" panose="020B0604030504040204" pitchFamily="34" charset="-120"/>
              </a:rPr>
              <a:t>能夠讓世界各地那麼</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多開發人員能協作，程式碼還不會被覆蓋，就是</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分散式資料的最終一致性的表現</a:t>
            </a:r>
            <a:endParaRPr lang="en-US" altLang="zh-TW" dirty="0">
              <a:latin typeface="微軟正黑體" panose="020B0604030504040204" pitchFamily="34" charset="-120"/>
              <a:ea typeface="微軟正黑體" panose="020B0604030504040204" pitchFamily="34" charset="-120"/>
            </a:endParaRPr>
          </a:p>
        </p:txBody>
      </p:sp>
      <p:grpSp>
        <p:nvGrpSpPr>
          <p:cNvPr id="13" name="群組 12">
            <a:extLst>
              <a:ext uri="{FF2B5EF4-FFF2-40B4-BE49-F238E27FC236}">
                <a16:creationId xmlns:a16="http://schemas.microsoft.com/office/drawing/2014/main" id="{B1FF6DA5-32C7-456E-AC7B-F72AC1BC6D09}"/>
              </a:ext>
            </a:extLst>
          </p:cNvPr>
          <p:cNvGrpSpPr/>
          <p:nvPr/>
        </p:nvGrpSpPr>
        <p:grpSpPr>
          <a:xfrm>
            <a:off x="6968725" y="3521818"/>
            <a:ext cx="4849980" cy="3268786"/>
            <a:chOff x="6968725" y="3521818"/>
            <a:chExt cx="4849980" cy="3268786"/>
          </a:xfrm>
        </p:grpSpPr>
        <p:sp>
          <p:nvSpPr>
            <p:cNvPr id="12" name="文字方塊 11">
              <a:extLst>
                <a:ext uri="{FF2B5EF4-FFF2-40B4-BE49-F238E27FC236}">
                  <a16:creationId xmlns:a16="http://schemas.microsoft.com/office/drawing/2014/main" id="{2C4E811B-132C-4354-B3A8-CAED8922702F}"/>
                </a:ext>
              </a:extLst>
            </p:cNvPr>
            <p:cNvSpPr txBox="1"/>
            <p:nvPr/>
          </p:nvSpPr>
          <p:spPr>
            <a:xfrm>
              <a:off x="6968725" y="6123543"/>
              <a:ext cx="228139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推薦</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為你自己學 </a:t>
              </a:r>
              <a:r>
                <a:rPr lang="en-US" altLang="zh-TW" dirty="0">
                  <a:latin typeface="微軟正黑體" panose="020B0604030504040204" pitchFamily="34" charset="-120"/>
                  <a:ea typeface="微軟正黑體" panose="020B0604030504040204" pitchFamily="34" charset="-120"/>
                </a:rPr>
                <a:t>Git</a:t>
              </a:r>
            </a:p>
          </p:txBody>
        </p:sp>
        <p:pic>
          <p:nvPicPr>
            <p:cNvPr id="1026" name="Picture 2" descr="為你自己學Git | 高見龍">
              <a:extLst>
                <a:ext uri="{FF2B5EF4-FFF2-40B4-BE49-F238E27FC236}">
                  <a16:creationId xmlns:a16="http://schemas.microsoft.com/office/drawing/2014/main" id="{CC020D37-9483-4688-9154-7F1F7229A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7311" y="3521818"/>
              <a:ext cx="2281394" cy="32687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469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2FA07B-1467-4DCF-9CE4-DCB67A78326C}"/>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527BF0D3-23C4-4A21-802F-50D47D3DD8AA}"/>
              </a:ext>
            </a:extLst>
          </p:cNvPr>
          <p:cNvSpPr>
            <a:spLocks noGrp="1"/>
          </p:cNvSpPr>
          <p:nvPr>
            <p:ph idx="1"/>
          </p:nvPr>
        </p:nvSpPr>
        <p:spPr/>
        <p:txBody>
          <a:bodyPr>
            <a:normAutofit fontScale="92500" lnSpcReduction="10000"/>
          </a:bodyPr>
          <a:lstStyle/>
          <a:p>
            <a:r>
              <a:rPr lang="zh-TW" altLang="en-US" dirty="0"/>
              <a:t>了解鎖定機制，你有機會脫離資料庫，自行實作一致性的需求。</a:t>
            </a:r>
            <a:br>
              <a:rPr lang="en-US" altLang="zh-TW" dirty="0"/>
            </a:br>
            <a:r>
              <a:rPr lang="zh-TW" altLang="en-US" dirty="0"/>
              <a:t>對於資料庫的選擇你會有更大的空間 </a:t>
            </a:r>
            <a:r>
              <a:rPr lang="en-US" altLang="zh-TW" dirty="0"/>
              <a:t>(</a:t>
            </a:r>
            <a:r>
              <a:rPr lang="zh-TW" altLang="en-US" dirty="0"/>
              <a:t>例如 </a:t>
            </a:r>
            <a:r>
              <a:rPr lang="en-US" altLang="zh-TW" dirty="0"/>
              <a:t>NoSQL, Storage)</a:t>
            </a:r>
            <a:br>
              <a:rPr lang="en-US" altLang="zh-TW" dirty="0"/>
            </a:br>
            <a:endParaRPr lang="en-US" altLang="zh-TW" dirty="0"/>
          </a:p>
          <a:p>
            <a:r>
              <a:rPr lang="zh-TW" altLang="en-US" dirty="0"/>
              <a:t>應付分散式系統，或是高流量的服務，你有更多選擇來提升系統乘載能力 </a:t>
            </a:r>
            <a:r>
              <a:rPr lang="en-US" altLang="zh-TW" dirty="0"/>
              <a:t>(</a:t>
            </a:r>
            <a:r>
              <a:rPr lang="zh-TW" altLang="en-US" dirty="0"/>
              <a:t>過去你只能選擇升級資料庫</a:t>
            </a:r>
            <a:r>
              <a:rPr lang="en-US" altLang="zh-TW" dirty="0"/>
              <a:t>)</a:t>
            </a:r>
            <a:br>
              <a:rPr lang="en-US" altLang="zh-TW" dirty="0"/>
            </a:br>
            <a:endParaRPr lang="en-US" altLang="zh-TW" dirty="0"/>
          </a:p>
          <a:p>
            <a:r>
              <a:rPr lang="zh-TW" altLang="en-US" dirty="0"/>
              <a:t>超前部署，資料在寫入時就準備好轉換為將來要被使用的形式。降低複雜的 </a:t>
            </a:r>
            <a:r>
              <a:rPr lang="en-US" altLang="zh-TW" dirty="0"/>
              <a:t>Query </a:t>
            </a:r>
            <a:r>
              <a:rPr lang="zh-TW" altLang="en-US" dirty="0"/>
              <a:t>需求，你才有機會用 </a:t>
            </a:r>
            <a:r>
              <a:rPr lang="en-US" altLang="zh-TW" dirty="0"/>
              <a:t>API</a:t>
            </a:r>
            <a:r>
              <a:rPr lang="zh-TW" altLang="en-US" dirty="0"/>
              <a:t> 取代 </a:t>
            </a:r>
            <a:r>
              <a:rPr lang="en-US" altLang="zh-TW" dirty="0"/>
              <a:t>Query.</a:t>
            </a:r>
            <a:br>
              <a:rPr lang="en-US" altLang="zh-TW" dirty="0"/>
            </a:br>
            <a:endParaRPr lang="en-US" altLang="zh-TW" dirty="0"/>
          </a:p>
          <a:p>
            <a:r>
              <a:rPr lang="zh-TW" altLang="en-US" dirty="0"/>
              <a:t>掌握 </a:t>
            </a:r>
            <a:r>
              <a:rPr lang="en-US" altLang="zh-TW" dirty="0"/>
              <a:t>Event Sourcing </a:t>
            </a:r>
            <a:r>
              <a:rPr lang="zh-TW" altLang="en-US" dirty="0"/>
              <a:t>的 </a:t>
            </a:r>
            <a:r>
              <a:rPr lang="en-US" altLang="zh-TW" dirty="0"/>
              <a:t>Immutable </a:t>
            </a:r>
            <a:r>
              <a:rPr lang="zh-TW" altLang="en-US" dirty="0"/>
              <a:t>特性。</a:t>
            </a:r>
            <a:r>
              <a:rPr lang="en-US" altLang="zh-TW" dirty="0"/>
              <a:t>Immutable </a:t>
            </a:r>
            <a:r>
              <a:rPr lang="zh-TW" altLang="en-US" dirty="0"/>
              <a:t>是所有分散式資料處理的基礎。在這基礎之上你才能放心的將資料用各種不同型態複製多處。</a:t>
            </a:r>
            <a:endParaRPr lang="en-US" altLang="zh-TW" dirty="0"/>
          </a:p>
          <a:p>
            <a:endParaRPr lang="zh-TW" altLang="en-US" dirty="0"/>
          </a:p>
        </p:txBody>
      </p:sp>
    </p:spTree>
    <p:extLst>
      <p:ext uri="{BB962C8B-B14F-4D97-AF65-F5344CB8AC3E}">
        <p14:creationId xmlns:p14="http://schemas.microsoft.com/office/powerpoint/2010/main" val="3641521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2EF184-54AE-4592-A8CB-45164A46BC17}"/>
              </a:ext>
            </a:extLst>
          </p:cNvPr>
          <p:cNvSpPr>
            <a:spLocks noGrp="1"/>
          </p:cNvSpPr>
          <p:nvPr>
            <p:ph type="title"/>
          </p:nvPr>
        </p:nvSpPr>
        <p:spPr/>
        <p:txBody>
          <a:bodyPr/>
          <a:lstStyle/>
          <a:p>
            <a:r>
              <a:rPr lang="zh-TW" altLang="en-US" dirty="0"/>
              <a:t>議題大綱</a:t>
            </a:r>
          </a:p>
        </p:txBody>
      </p:sp>
      <p:sp>
        <p:nvSpPr>
          <p:cNvPr id="3" name="內容版面配置區 2">
            <a:extLst>
              <a:ext uri="{FF2B5EF4-FFF2-40B4-BE49-F238E27FC236}">
                <a16:creationId xmlns:a16="http://schemas.microsoft.com/office/drawing/2014/main" id="{A88D1CCD-EDCC-4346-92F8-2718E78C3091}"/>
              </a:ext>
            </a:extLst>
          </p:cNvPr>
          <p:cNvSpPr>
            <a:spLocks noGrp="1"/>
          </p:cNvSpPr>
          <p:nvPr>
            <p:ph idx="1"/>
          </p:nvPr>
        </p:nvSpPr>
        <p:spPr/>
        <p:txBody>
          <a:bodyPr/>
          <a:lstStyle/>
          <a:p>
            <a:r>
              <a:rPr lang="en-US" altLang="zh-TW" dirty="0"/>
              <a:t>Microservices / Cloud Native </a:t>
            </a:r>
            <a:r>
              <a:rPr lang="zh-TW" altLang="en-US" dirty="0"/>
              <a:t>的資料治理難題 </a:t>
            </a:r>
            <a:r>
              <a:rPr lang="en-US" altLang="zh-TW" dirty="0"/>
              <a:t>(</a:t>
            </a:r>
            <a:r>
              <a:rPr lang="zh-TW" altLang="en-US" dirty="0">
                <a:hlinkClick r:id="rId2"/>
              </a:rPr>
              <a:t>講古</a:t>
            </a:r>
            <a:r>
              <a:rPr lang="en-US" altLang="zh-TW" dirty="0"/>
              <a:t>)</a:t>
            </a:r>
          </a:p>
          <a:p>
            <a:r>
              <a:rPr lang="zh-TW" altLang="en-US" dirty="0"/>
              <a:t>看懂 </a:t>
            </a:r>
            <a:r>
              <a:rPr lang="en-US" altLang="zh-TW" dirty="0"/>
              <a:t>Event Sourcing /</a:t>
            </a:r>
            <a:r>
              <a:rPr lang="zh-TW" altLang="en-US" dirty="0"/>
              <a:t> </a:t>
            </a:r>
            <a:r>
              <a:rPr lang="en-US" altLang="zh-TW" dirty="0"/>
              <a:t>CQRS</a:t>
            </a:r>
            <a:r>
              <a:rPr lang="zh-TW" altLang="en-US" dirty="0"/>
              <a:t> 背後的設計概念</a:t>
            </a:r>
            <a:endParaRPr lang="en-US" altLang="zh-TW" dirty="0"/>
          </a:p>
          <a:p>
            <a:r>
              <a:rPr lang="zh-TW" altLang="en-US" dirty="0"/>
              <a:t>容易掉進去的陷阱；經驗</a:t>
            </a:r>
            <a:endParaRPr lang="en-US" altLang="zh-TW" dirty="0"/>
          </a:p>
          <a:p>
            <a:r>
              <a:rPr lang="zh-TW" altLang="en-US" dirty="0"/>
              <a:t>進階應用</a:t>
            </a:r>
            <a:r>
              <a:rPr lang="en-US" altLang="zh-TW" dirty="0"/>
              <a:t>:</a:t>
            </a:r>
            <a:r>
              <a:rPr lang="zh-TW" altLang="en-US" dirty="0"/>
              <a:t> 資料的一致性、</a:t>
            </a:r>
            <a:r>
              <a:rPr lang="en-US" altLang="zh-TW" dirty="0"/>
              <a:t>Cache</a:t>
            </a:r>
            <a:r>
              <a:rPr lang="zh-TW" altLang="en-US" dirty="0"/>
              <a:t>、</a:t>
            </a:r>
            <a:r>
              <a:rPr lang="en-US" altLang="zh-TW" dirty="0"/>
              <a:t>Snapshot</a:t>
            </a:r>
          </a:p>
          <a:p>
            <a:r>
              <a:rPr lang="zh-TW" altLang="en-US" dirty="0"/>
              <a:t>總結</a:t>
            </a:r>
          </a:p>
        </p:txBody>
      </p:sp>
    </p:spTree>
    <p:extLst>
      <p:ext uri="{BB962C8B-B14F-4D97-AF65-F5344CB8AC3E}">
        <p14:creationId xmlns:p14="http://schemas.microsoft.com/office/powerpoint/2010/main" val="678533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1CF0E-F776-4C61-AFA2-13CDC57A7ECA}"/>
              </a:ext>
            </a:extLst>
          </p:cNvPr>
          <p:cNvSpPr>
            <a:spLocks noGrp="1"/>
          </p:cNvSpPr>
          <p:nvPr>
            <p:ph type="title"/>
          </p:nvPr>
        </p:nvSpPr>
        <p:spPr/>
        <p:txBody>
          <a:bodyPr/>
          <a:lstStyle/>
          <a:p>
            <a:r>
              <a:rPr lang="zh-TW" altLang="en-US" dirty="0"/>
              <a:t>參考資訊</a:t>
            </a:r>
          </a:p>
        </p:txBody>
      </p:sp>
      <p:sp>
        <p:nvSpPr>
          <p:cNvPr id="3" name="內容版面配置區 2">
            <a:extLst>
              <a:ext uri="{FF2B5EF4-FFF2-40B4-BE49-F238E27FC236}">
                <a16:creationId xmlns:a16="http://schemas.microsoft.com/office/drawing/2014/main" id="{2C860A5B-294A-47E1-92B9-C3277E570896}"/>
              </a:ext>
            </a:extLst>
          </p:cNvPr>
          <p:cNvSpPr>
            <a:spLocks noGrp="1"/>
          </p:cNvSpPr>
          <p:nvPr>
            <p:ph idx="1"/>
          </p:nvPr>
        </p:nvSpPr>
        <p:spPr/>
        <p:txBody>
          <a:bodyPr>
            <a:normAutofit fontScale="70000" lnSpcReduction="20000"/>
          </a:bodyPr>
          <a:lstStyle/>
          <a:p>
            <a:r>
              <a:rPr lang="en-US" altLang="zh-TW" dirty="0" err="1">
                <a:latin typeface="微軟正黑體" panose="020B0604030504040204" pitchFamily="34" charset="-120"/>
                <a:ea typeface="微軟正黑體" panose="020B0604030504040204" pitchFamily="34" charset="-120"/>
              </a:rPr>
              <a:t>MediatR</a:t>
            </a:r>
            <a:br>
              <a:rPr lang="en-US" altLang="zh-TW" dirty="0">
                <a:latin typeface="微軟正黑體" panose="020B0604030504040204" pitchFamily="34" charset="-120"/>
                <a:ea typeface="微軟正黑體" panose="020B0604030504040204" pitchFamily="34" charset="-120"/>
              </a:rPr>
            </a:br>
            <a:r>
              <a:rPr lang="en-US" altLang="zh-TW" sz="1900" dirty="0">
                <a:latin typeface="微軟正黑體" panose="020B0604030504040204" pitchFamily="34" charset="-120"/>
                <a:ea typeface="微軟正黑體" panose="020B0604030504040204" pitchFamily="34" charset="-120"/>
                <a:hlinkClick r:id="rId2"/>
              </a:rPr>
              <a:t>https://github.com/jbogard/MediatR</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NEventStore</a:t>
            </a:r>
            <a:br>
              <a:rPr lang="en-US" altLang="zh-TW" dirty="0">
                <a:latin typeface="微軟正黑體" panose="020B0604030504040204" pitchFamily="34" charset="-120"/>
                <a:ea typeface="微軟正黑體" panose="020B0604030504040204" pitchFamily="34" charset="-120"/>
              </a:rPr>
            </a:br>
            <a:r>
              <a:rPr lang="en-US" altLang="zh-TW" sz="1900" dirty="0">
                <a:latin typeface="微軟正黑體" panose="020B0604030504040204" pitchFamily="34" charset="-120"/>
                <a:ea typeface="微軟正黑體" panose="020B0604030504040204" pitchFamily="34" charset="-120"/>
                <a:hlinkClick r:id="rId3"/>
              </a:rPr>
              <a:t>https://github.com/NEventStore/NEventStore</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The NCQRS Framework</a:t>
            </a:r>
            <a:br>
              <a:rPr lang="en-US" altLang="zh-TW" dirty="0">
                <a:latin typeface="微軟正黑體" panose="020B0604030504040204" pitchFamily="34" charset="-120"/>
                <a:ea typeface="微軟正黑體" panose="020B0604030504040204" pitchFamily="34" charset="-120"/>
              </a:rPr>
            </a:br>
            <a:r>
              <a:rPr lang="en-US" altLang="zh-TW" sz="1900" b="0" i="1" dirty="0" err="1">
                <a:solidFill>
                  <a:srgbClr val="24292F"/>
                </a:solidFill>
                <a:effectLst/>
                <a:latin typeface="微軟正黑體" panose="020B0604030504040204" pitchFamily="34" charset="-120"/>
                <a:ea typeface="微軟正黑體" panose="020B0604030504040204" pitchFamily="34" charset="-120"/>
              </a:rPr>
              <a:t>Ncqrs</a:t>
            </a:r>
            <a:r>
              <a:rPr lang="en-US" altLang="zh-TW" sz="1900" b="0" i="1" dirty="0">
                <a:solidFill>
                  <a:srgbClr val="24292F"/>
                </a:solidFill>
                <a:effectLst/>
                <a:latin typeface="微軟正黑體" panose="020B0604030504040204" pitchFamily="34" charset="-120"/>
                <a:ea typeface="微軟正黑體" panose="020B0604030504040204" pitchFamily="34" charset="-120"/>
              </a:rPr>
              <a:t> is a framework for .NET helps build scalable, extensible and maintainable applications by supporting developers apply the Command Query Responsibility Segregation (CQRS) architectural pattern.</a:t>
            </a:r>
            <a:br>
              <a:rPr lang="en-US" altLang="zh-TW" dirty="0">
                <a:latin typeface="微軟正黑體" panose="020B0604030504040204" pitchFamily="34" charset="-120"/>
                <a:ea typeface="微軟正黑體" panose="020B0604030504040204" pitchFamily="34" charset="-120"/>
              </a:rPr>
            </a:br>
            <a:r>
              <a:rPr lang="en-US" altLang="zh-TW" sz="1300" dirty="0">
                <a:latin typeface="微軟正黑體" panose="020B0604030504040204" pitchFamily="34" charset="-120"/>
                <a:ea typeface="微軟正黑體" panose="020B0604030504040204" pitchFamily="34" charset="-120"/>
                <a:hlinkClick r:id="rId4"/>
              </a:rPr>
              <a:t>https://github.com/pjvds/ncqrs</a:t>
            </a:r>
            <a:r>
              <a:rPr lang="en-US" altLang="zh-TW" b="0" i="0" dirty="0">
                <a:solidFill>
                  <a:srgbClr val="24292F"/>
                </a:solidFill>
                <a:effectLst/>
                <a:latin typeface="微軟正黑體" panose="020B0604030504040204" pitchFamily="34" charset="-120"/>
                <a:ea typeface="微軟正黑體" panose="020B0604030504040204" pitchFamily="34" charset="-120"/>
              </a:rPr>
              <a:t> </a:t>
            </a:r>
            <a:br>
              <a:rPr lang="en-US" altLang="zh-TW" b="0" i="0" dirty="0">
                <a:solidFill>
                  <a:srgbClr val="24292F"/>
                </a:solidFill>
                <a:effectLst/>
                <a:latin typeface="微軟正黑體" panose="020B0604030504040204" pitchFamily="34" charset="-120"/>
                <a:ea typeface="微軟正黑體" panose="020B0604030504040204" pitchFamily="34" charset="-120"/>
              </a:rPr>
            </a:br>
            <a:endParaRPr lang="en-US" altLang="zh-TW" b="0" i="0" dirty="0">
              <a:solidFill>
                <a:srgbClr val="24292F"/>
              </a:solidFill>
              <a:effectLst/>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EventStoreDB</a:t>
            </a:r>
            <a:r>
              <a:rPr lang="en-US" altLang="zh-TW" dirty="0">
                <a:latin typeface="微軟正黑體" panose="020B0604030504040204" pitchFamily="34" charset="-120"/>
                <a:ea typeface="微軟正黑體" panose="020B0604030504040204" pitchFamily="34" charset="-120"/>
              </a:rPr>
              <a:t> </a:t>
            </a:r>
            <a:br>
              <a:rPr lang="en-US" altLang="zh-TW" dirty="0">
                <a:latin typeface="微軟正黑體" panose="020B0604030504040204" pitchFamily="34" charset="-120"/>
                <a:ea typeface="微軟正黑體" panose="020B0604030504040204" pitchFamily="34" charset="-120"/>
              </a:rPr>
            </a:br>
            <a:r>
              <a:rPr lang="en-US" altLang="zh-TW" sz="1800" i="1" dirty="0">
                <a:latin typeface="微軟正黑體" panose="020B0604030504040204" pitchFamily="34" charset="-120"/>
                <a:ea typeface="微軟正黑體" panose="020B0604030504040204" pitchFamily="34" charset="-120"/>
              </a:rPr>
              <a:t>The database built for event sourcing</a:t>
            </a:r>
            <a:br>
              <a:rPr lang="en-US" altLang="zh-TW" dirty="0">
                <a:latin typeface="微軟正黑體" panose="020B0604030504040204" pitchFamily="34" charset="-120"/>
                <a:ea typeface="微軟正黑體" panose="020B0604030504040204" pitchFamily="34" charset="-120"/>
              </a:rPr>
            </a:br>
            <a:r>
              <a:rPr lang="en-US" altLang="zh-TW" sz="1300" dirty="0">
                <a:latin typeface="微軟正黑體" panose="020B0604030504040204" pitchFamily="34" charset="-120"/>
                <a:ea typeface="微軟正黑體" panose="020B0604030504040204" pitchFamily="34" charset="-120"/>
                <a:hlinkClick r:id="rId5"/>
              </a:rPr>
              <a:t>https://www.eventstore.com/</a:t>
            </a:r>
            <a:br>
              <a:rPr lang="en-US" altLang="zh-TW" sz="1300" dirty="0">
                <a:latin typeface="微軟正黑體" panose="020B0604030504040204" pitchFamily="34" charset="-120"/>
                <a:ea typeface="微軟正黑體" panose="020B0604030504040204" pitchFamily="34" charset="-120"/>
              </a:rPr>
            </a:br>
            <a:endParaRPr lang="en-US" altLang="zh-TW" sz="1300"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Using an RDBMS as event sourcing storage</a:t>
            </a:r>
            <a:br>
              <a:rPr lang="en-US" altLang="zh-TW" dirty="0">
                <a:latin typeface="微軟正黑體" panose="020B0604030504040204" pitchFamily="34" charset="-120"/>
                <a:ea typeface="微軟正黑體" panose="020B0604030504040204" pitchFamily="34" charset="-120"/>
              </a:rPr>
            </a:br>
            <a:r>
              <a:rPr lang="en-US" altLang="zh-TW" sz="1900" dirty="0">
                <a:latin typeface="微軟正黑體" panose="020B0604030504040204" pitchFamily="34" charset="-120"/>
                <a:ea typeface="微軟正黑體" panose="020B0604030504040204" pitchFamily="34" charset="-120"/>
                <a:hlinkClick r:id="rId6"/>
              </a:rPr>
              <a:t>https://stackoverflow.com/questions/7065045/using-an-rdbms-as-event-sourcing-storage</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a:p>
            <a:r>
              <a:rPr lang="en-US" altLang="zh-TW" dirty="0" err="1">
                <a:latin typeface="微軟正黑體" panose="020B0604030504040204" pitchFamily="34" charset="-120"/>
                <a:ea typeface="微軟正黑體" panose="020B0604030504040204" pitchFamily="34" charset="-120"/>
              </a:rPr>
              <a:t>ImmuDB</a:t>
            </a:r>
            <a:br>
              <a:rPr lang="en-US" altLang="zh-TW"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hlinkClick r:id="rId7"/>
              </a:rPr>
              <a:t>https://github.com/codenotary/immudb</a:t>
            </a:r>
            <a:endParaRPr lang="en-US" altLang="zh-TW" sz="1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69830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07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027D0048-C5FE-5C49-86EF-1164B2B7072E}"/>
              </a:ext>
            </a:extLst>
          </p:cNvPr>
          <p:cNvPicPr>
            <a:picLocks noChangeAspect="1"/>
          </p:cNvPicPr>
          <p:nvPr/>
        </p:nvPicPr>
        <p:blipFill rotWithShape="1">
          <a:blip r:embed="rId2">
            <a:extLst>
              <a:ext uri="{28A0092B-C50C-407E-A947-70E740481C1C}">
                <a14:useLocalDpi xmlns:a14="http://schemas.microsoft.com/office/drawing/2010/main" val="0"/>
              </a:ext>
            </a:extLst>
          </a:blip>
          <a:srcRect t="3567" r="5208"/>
          <a:stretch/>
        </p:blipFill>
        <p:spPr>
          <a:xfrm>
            <a:off x="0" y="-28391"/>
            <a:ext cx="12908280" cy="6975824"/>
          </a:xfrm>
          <a:prstGeom prst="rect">
            <a:avLst/>
          </a:prstGeom>
        </p:spPr>
      </p:pic>
      <p:pic>
        <p:nvPicPr>
          <p:cNvPr id="29" name="圖片 28">
            <a:extLst>
              <a:ext uri="{FF2B5EF4-FFF2-40B4-BE49-F238E27FC236}">
                <a16:creationId xmlns:a16="http://schemas.microsoft.com/office/drawing/2014/main" id="{5769938E-8392-3646-B935-3DF4777AFFB7}"/>
              </a:ext>
            </a:extLst>
          </p:cNvPr>
          <p:cNvPicPr>
            <a:picLocks noChangeAspect="1"/>
          </p:cNvPicPr>
          <p:nvPr/>
        </p:nvPicPr>
        <p:blipFill rotWithShape="1">
          <a:blip r:embed="rId3">
            <a:extLst>
              <a:ext uri="{28A0092B-C50C-407E-A947-70E740481C1C}">
                <a14:useLocalDpi xmlns:a14="http://schemas.microsoft.com/office/drawing/2010/main" val="0"/>
              </a:ext>
            </a:extLst>
          </a:blip>
          <a:srcRect t="65325" r="85608"/>
          <a:stretch/>
        </p:blipFill>
        <p:spPr>
          <a:xfrm>
            <a:off x="1392509" y="4481220"/>
            <a:ext cx="1683331" cy="2285535"/>
          </a:xfrm>
          <a:prstGeom prst="rect">
            <a:avLst/>
          </a:prstGeom>
        </p:spPr>
      </p:pic>
      <p:pic>
        <p:nvPicPr>
          <p:cNvPr id="96" name="圖片 95">
            <a:extLst>
              <a:ext uri="{FF2B5EF4-FFF2-40B4-BE49-F238E27FC236}">
                <a16:creationId xmlns:a16="http://schemas.microsoft.com/office/drawing/2014/main" id="{EB4B672A-A357-3340-A35C-82E974D0FECA}"/>
              </a:ext>
            </a:extLst>
          </p:cNvPr>
          <p:cNvPicPr>
            <a:picLocks noChangeAspect="1"/>
          </p:cNvPicPr>
          <p:nvPr/>
        </p:nvPicPr>
        <p:blipFill rotWithShape="1">
          <a:blip r:embed="rId3">
            <a:extLst>
              <a:ext uri="{28A0092B-C50C-407E-A947-70E740481C1C}">
                <a14:useLocalDpi xmlns:a14="http://schemas.microsoft.com/office/drawing/2010/main" val="0"/>
              </a:ext>
            </a:extLst>
          </a:blip>
          <a:srcRect l="40935" t="66801" r="45991"/>
          <a:stretch/>
        </p:blipFill>
        <p:spPr>
          <a:xfrm>
            <a:off x="629011" y="999167"/>
            <a:ext cx="1529156" cy="2188231"/>
          </a:xfrm>
          <a:prstGeom prst="rect">
            <a:avLst/>
          </a:prstGeom>
        </p:spPr>
      </p:pic>
      <p:sp>
        <p:nvSpPr>
          <p:cNvPr id="100" name="文字方塊 99">
            <a:extLst>
              <a:ext uri="{FF2B5EF4-FFF2-40B4-BE49-F238E27FC236}">
                <a16:creationId xmlns:a16="http://schemas.microsoft.com/office/drawing/2014/main" id="{4897A798-D4F6-504D-96B3-D70A678CAB33}"/>
              </a:ext>
            </a:extLst>
          </p:cNvPr>
          <p:cNvSpPr txBox="1"/>
          <p:nvPr/>
        </p:nvSpPr>
        <p:spPr>
          <a:xfrm>
            <a:off x="5276178" y="2034841"/>
            <a:ext cx="3562129" cy="659540"/>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後端開發工程師</a:t>
            </a: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 </a:t>
            </a:r>
            <a:r>
              <a:rPr kumimoji="0" lang="en-US"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(B2E)</a:t>
            </a:r>
            <a:endParaRPr kumimoji="0" lang="zh-TW"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57" name="群組 56">
            <a:extLst>
              <a:ext uri="{FF2B5EF4-FFF2-40B4-BE49-F238E27FC236}">
                <a16:creationId xmlns:a16="http://schemas.microsoft.com/office/drawing/2014/main" id="{6D456E01-AD93-0C4B-921A-DE50AF8E8DC3}"/>
              </a:ext>
            </a:extLst>
          </p:cNvPr>
          <p:cNvGrpSpPr/>
          <p:nvPr/>
        </p:nvGrpSpPr>
        <p:grpSpPr>
          <a:xfrm>
            <a:off x="1366660" y="491107"/>
            <a:ext cx="8909087" cy="842703"/>
            <a:chOff x="1310677" y="416463"/>
            <a:chExt cx="8909087" cy="842703"/>
          </a:xfrm>
        </p:grpSpPr>
        <p:pic>
          <p:nvPicPr>
            <p:cNvPr id="18" name="圖片 17">
              <a:extLst>
                <a:ext uri="{FF2B5EF4-FFF2-40B4-BE49-F238E27FC236}">
                  <a16:creationId xmlns:a16="http://schemas.microsoft.com/office/drawing/2014/main" id="{3D34484F-72E6-ED42-A34E-665ED6E52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677" y="449197"/>
              <a:ext cx="2377697" cy="742131"/>
            </a:xfrm>
            <a:prstGeom prst="rect">
              <a:avLst/>
            </a:prstGeom>
          </p:spPr>
        </p:pic>
        <p:sp>
          <p:nvSpPr>
            <p:cNvPr id="101" name="圓角矩形 100">
              <a:extLst>
                <a:ext uri="{FF2B5EF4-FFF2-40B4-BE49-F238E27FC236}">
                  <a16:creationId xmlns:a16="http://schemas.microsoft.com/office/drawing/2014/main" id="{BE1793FA-C3C8-A147-A05A-C8AAE9CF1A9D}"/>
                </a:ext>
              </a:extLst>
            </p:cNvPr>
            <p:cNvSpPr/>
            <p:nvPr/>
          </p:nvSpPr>
          <p:spPr>
            <a:xfrm>
              <a:off x="5899509" y="458051"/>
              <a:ext cx="4320255" cy="78045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0" name="圓角矩形 29">
              <a:extLst>
                <a:ext uri="{FF2B5EF4-FFF2-40B4-BE49-F238E27FC236}">
                  <a16:creationId xmlns:a16="http://schemas.microsoft.com/office/drawing/2014/main" id="{6793099C-464E-D747-B92A-F363636848C1}"/>
                </a:ext>
              </a:extLst>
            </p:cNvPr>
            <p:cNvSpPr/>
            <p:nvPr/>
          </p:nvSpPr>
          <p:spPr>
            <a:xfrm>
              <a:off x="3694104" y="449327"/>
              <a:ext cx="2932965" cy="780457"/>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grpSp>
          <p:nvGrpSpPr>
            <p:cNvPr id="33" name="群組 32">
              <a:extLst>
                <a:ext uri="{FF2B5EF4-FFF2-40B4-BE49-F238E27FC236}">
                  <a16:creationId xmlns:a16="http://schemas.microsoft.com/office/drawing/2014/main" id="{1A13F359-01FD-A94A-AA6F-FEB1DA448EDD}"/>
                </a:ext>
              </a:extLst>
            </p:cNvPr>
            <p:cNvGrpSpPr/>
            <p:nvPr/>
          </p:nvGrpSpPr>
          <p:grpSpPr>
            <a:xfrm>
              <a:off x="3872526" y="416463"/>
              <a:ext cx="6090895" cy="842703"/>
              <a:chOff x="2843340" y="415205"/>
              <a:chExt cx="6090895" cy="842703"/>
            </a:xfrm>
          </p:grpSpPr>
          <p:sp>
            <p:nvSpPr>
              <p:cNvPr id="16" name="文字方塊 15">
                <a:extLst>
                  <a:ext uri="{FF2B5EF4-FFF2-40B4-BE49-F238E27FC236}">
                    <a16:creationId xmlns:a16="http://schemas.microsoft.com/office/drawing/2014/main" id="{0179E815-612E-4EA2-8424-C58A8F48EDC1}"/>
                  </a:ext>
                </a:extLst>
              </p:cNvPr>
              <p:cNvSpPr txBox="1"/>
              <p:nvPr/>
            </p:nvSpPr>
            <p:spPr>
              <a:xfrm>
                <a:off x="2843340" y="415205"/>
                <a:ext cx="273737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rPr>
                  <a:t>熱門職位</a:t>
                </a:r>
                <a:endParaRPr kumimoji="0" lang="zh-TW" altLang="en-US" sz="4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98" name="文字方塊 97">
                <a:extLst>
                  <a:ext uri="{FF2B5EF4-FFF2-40B4-BE49-F238E27FC236}">
                    <a16:creationId xmlns:a16="http://schemas.microsoft.com/office/drawing/2014/main" id="{BA309E7D-23CB-F34D-AB49-4A83856279A4}"/>
                  </a:ext>
                </a:extLst>
              </p:cNvPr>
              <p:cNvSpPr txBox="1"/>
              <p:nvPr/>
            </p:nvSpPr>
            <p:spPr>
              <a:xfrm>
                <a:off x="5652434" y="426911"/>
                <a:ext cx="328180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E22111"/>
                    </a:solidFill>
                    <a:effectLst/>
                    <a:uLnTx/>
                    <a:uFillTx/>
                    <a:latin typeface="微軟正黑體" panose="020B0604030504040204" pitchFamily="34" charset="-120"/>
                    <a:ea typeface="微軟正黑體" panose="020B0604030504040204" pitchFamily="34" charset="-120"/>
                  </a:rPr>
                  <a:t>搶先報</a:t>
                </a:r>
                <a:r>
                  <a:rPr kumimoji="0" lang="zh-CN" altLang="en-US" sz="4800" b="1" i="0" u="none" strike="noStrike" kern="1200" cap="none" spc="0" normalizeH="0" baseline="0" noProof="0" dirty="0">
                    <a:ln>
                      <a:noFill/>
                    </a:ln>
                    <a:solidFill>
                      <a:srgbClr val="E22111"/>
                    </a:solidFill>
                    <a:effectLst/>
                    <a:uLnTx/>
                    <a:uFillTx/>
                    <a:latin typeface="微軟正黑體" panose="020B0604030504040204" pitchFamily="34" charset="-120"/>
                    <a:ea typeface="微軟正黑體" panose="020B0604030504040204" pitchFamily="34" charset="-120"/>
                  </a:rPr>
                  <a:t>你知</a:t>
                </a:r>
                <a:endParaRPr kumimoji="0" lang="zh-TW" altLang="en-US" sz="4800" b="1" i="0" u="none" strike="noStrike" kern="1200" cap="none" spc="0" normalizeH="0" baseline="0" noProof="0" dirty="0">
                  <a:ln>
                    <a:noFill/>
                  </a:ln>
                  <a:solidFill>
                    <a:srgbClr val="E22111"/>
                  </a:solidFill>
                  <a:effectLst/>
                  <a:uLnTx/>
                  <a:uFillTx/>
                  <a:latin typeface="微軟正黑體" panose="020B0604030504040204" pitchFamily="34" charset="-120"/>
                  <a:ea typeface="微軟正黑體" panose="020B0604030504040204" pitchFamily="34" charset="-120"/>
                </a:endParaRPr>
              </a:p>
            </p:txBody>
          </p:sp>
        </p:grpSp>
      </p:grpSp>
      <p:sp>
        <p:nvSpPr>
          <p:cNvPr id="105" name="文字方塊 104">
            <a:extLst>
              <a:ext uri="{FF2B5EF4-FFF2-40B4-BE49-F238E27FC236}">
                <a16:creationId xmlns:a16="http://schemas.microsoft.com/office/drawing/2014/main" id="{0546C256-4529-DC42-9FE3-C48A8FE98F98}"/>
              </a:ext>
            </a:extLst>
          </p:cNvPr>
          <p:cNvSpPr txBox="1"/>
          <p:nvPr/>
        </p:nvSpPr>
        <p:spPr>
          <a:xfrm>
            <a:off x="5276177" y="3334805"/>
            <a:ext cx="3730663" cy="65954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前端開發工程師 </a:t>
            </a:r>
            <a:r>
              <a:rPr kumimoji="0" lang="en-US"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(F2E)</a:t>
            </a:r>
            <a:endParaRPr kumimoji="0" lang="zh-TW"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AA53F67A-F98C-4220-A9A3-ADAD314A09FE}"/>
              </a:ext>
            </a:extLst>
          </p:cNvPr>
          <p:cNvSpPr txBox="1"/>
          <p:nvPr/>
        </p:nvSpPr>
        <p:spPr>
          <a:xfrm>
            <a:off x="5276178" y="2581678"/>
            <a:ext cx="6393491" cy="497444"/>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熟 </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C#</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ASP.NET</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，熱愛團隊合作，對開發工作有熱誠者</a:t>
            </a:r>
            <a:endParaRPr kumimoji="0" lang="zh-TW"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37" name="文字方塊 36">
            <a:extLst>
              <a:ext uri="{FF2B5EF4-FFF2-40B4-BE49-F238E27FC236}">
                <a16:creationId xmlns:a16="http://schemas.microsoft.com/office/drawing/2014/main" id="{706BBF00-ADB5-40F9-B4B9-0A186CB4E6C6}"/>
              </a:ext>
            </a:extLst>
          </p:cNvPr>
          <p:cNvSpPr txBox="1"/>
          <p:nvPr/>
        </p:nvSpPr>
        <p:spPr>
          <a:xfrm>
            <a:off x="5276178" y="3915737"/>
            <a:ext cx="6103660" cy="497444"/>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熟 </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HTML</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CSS</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a:t>
            </a:r>
            <a:r>
              <a:rPr kumimoji="0" lang="en-US" altLang="zh-TW" sz="2000" b="0"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rPr>
              <a:t>Javascript</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，打造新零售環境</a:t>
            </a:r>
            <a:endParaRPr kumimoji="0" lang="zh-TW"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8D2E90E2-0DEC-492E-9815-CD25C1EAA509}"/>
              </a:ext>
            </a:extLst>
          </p:cNvPr>
          <p:cNvSpPr txBox="1"/>
          <p:nvPr/>
        </p:nvSpPr>
        <p:spPr>
          <a:xfrm>
            <a:off x="5276178" y="4663120"/>
            <a:ext cx="3562129" cy="659540"/>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軟體測試</a:t>
            </a:r>
            <a:r>
              <a:rPr kumimoji="0" lang="zh-CN"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工程師</a:t>
            </a: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 </a:t>
            </a:r>
            <a:r>
              <a:rPr kumimoji="0" lang="en-US"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(QA)</a:t>
            </a:r>
            <a:endParaRPr kumimoji="0" lang="zh-TW" altLang="zh-TW"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4FFFC9A3-2824-4ABD-9649-245E0381E13A}"/>
              </a:ext>
            </a:extLst>
          </p:cNvPr>
          <p:cNvSpPr txBox="1"/>
          <p:nvPr/>
        </p:nvSpPr>
        <p:spPr>
          <a:xfrm>
            <a:off x="5276178" y="5209957"/>
            <a:ext cx="6393491" cy="959109"/>
          </a:xfrm>
          <a:prstGeom prst="rect">
            <a:avLst/>
          </a:prstGeom>
          <a:noFill/>
        </p:spPr>
        <p:txBody>
          <a:bodyPr wrap="square">
            <a:spAutoFit/>
          </a:bodyPr>
          <a:lstStyle>
            <a:defPPr>
              <a:defRPr lang="zh-TW"/>
            </a:defPPr>
            <a:lvl1pPr>
              <a:lnSpc>
                <a:spcPct val="150000"/>
              </a:lnSpc>
              <a:defRPr sz="2100">
                <a:solidFill>
                  <a:schemeClr val="bg1"/>
                </a:solidFill>
                <a:latin typeface="Taipei Sans TC Beta" pitchFamily="2" charset="-120"/>
                <a:ea typeface="Taipei Sans TC Beta" pitchFamily="2" charset="-120"/>
              </a:defRPr>
            </a:lvl1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rPr>
              <a:t>需求澄清與建議、測試資源與風險評估、測試計畫及案例的建立與執行</a:t>
            </a:r>
            <a:endParaRPr kumimoji="0" lang="zh-TW"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5085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DA1321-9156-4B71-AC62-0D9A4BD342E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F0465EB-013E-452D-812E-BA015D8B70D2}"/>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F9BB0482-010A-45CD-AA11-C67B25CE9B25}"/>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2083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微服務資料治理的難題</a:t>
            </a:r>
            <a:endParaRPr lang="en-US" dirty="0"/>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ltLang="zh-TW" dirty="0"/>
          </a:p>
          <a:p>
            <a:r>
              <a:rPr lang="en-US" altLang="zh-TW" dirty="0"/>
              <a:t>//</a:t>
            </a:r>
            <a:r>
              <a:rPr lang="zh-TW" altLang="en-US" dirty="0"/>
              <a:t> 面對不同的數量級，你既有的想法與觀念通通都會被挑戰</a:t>
            </a:r>
            <a:r>
              <a:rPr lang="en-US" altLang="zh-TW" dirty="0"/>
              <a:t>…</a:t>
            </a:r>
            <a:endParaRPr 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134042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3C1CC8-AD9B-4A44-A01D-B253736C9AED}"/>
              </a:ext>
            </a:extLst>
          </p:cNvPr>
          <p:cNvSpPr>
            <a:spLocks noGrp="1"/>
          </p:cNvSpPr>
          <p:nvPr>
            <p:ph type="title"/>
          </p:nvPr>
        </p:nvSpPr>
        <p:spPr/>
        <p:txBody>
          <a:bodyPr/>
          <a:lstStyle/>
          <a:p>
            <a:r>
              <a:rPr lang="en-US" altLang="zh-TW" dirty="0"/>
              <a:t>2000</a:t>
            </a:r>
            <a:r>
              <a:rPr lang="zh-TW" altLang="en-US" dirty="0"/>
              <a:t>以前 </a:t>
            </a:r>
            <a:r>
              <a:rPr lang="en-US" altLang="zh-TW" dirty="0"/>
              <a:t>–</a:t>
            </a:r>
            <a:r>
              <a:rPr lang="zh-TW" altLang="en-US" dirty="0"/>
              <a:t> 以資料庫為中心的架構設計</a:t>
            </a:r>
          </a:p>
        </p:txBody>
      </p:sp>
      <p:pic>
        <p:nvPicPr>
          <p:cNvPr id="1026" name="Picture 2">
            <a:extLst>
              <a:ext uri="{FF2B5EF4-FFF2-40B4-BE49-F238E27FC236}">
                <a16:creationId xmlns:a16="http://schemas.microsoft.com/office/drawing/2014/main" id="{B1E1F630-4828-4E1F-88DF-281C351A3B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94" y="73776"/>
            <a:ext cx="12183506" cy="67104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群組 2">
            <a:extLst>
              <a:ext uri="{FF2B5EF4-FFF2-40B4-BE49-F238E27FC236}">
                <a16:creationId xmlns:a16="http://schemas.microsoft.com/office/drawing/2014/main" id="{661D5B57-0542-4C5A-8B6E-05346640193C}"/>
              </a:ext>
            </a:extLst>
          </p:cNvPr>
          <p:cNvGrpSpPr/>
          <p:nvPr/>
        </p:nvGrpSpPr>
        <p:grpSpPr>
          <a:xfrm>
            <a:off x="2112135" y="1577662"/>
            <a:ext cx="1873876" cy="1481070"/>
            <a:chOff x="2112135" y="1577662"/>
            <a:chExt cx="1873876" cy="1481070"/>
          </a:xfrm>
        </p:grpSpPr>
        <p:sp>
          <p:nvSpPr>
            <p:cNvPr id="4" name="矩形 3">
              <a:extLst>
                <a:ext uri="{FF2B5EF4-FFF2-40B4-BE49-F238E27FC236}">
                  <a16:creationId xmlns:a16="http://schemas.microsoft.com/office/drawing/2014/main" id="{E12FE004-57E9-4537-8C6C-75A385F216C7}"/>
                </a:ext>
              </a:extLst>
            </p:cNvPr>
            <p:cNvSpPr/>
            <p:nvPr/>
          </p:nvSpPr>
          <p:spPr>
            <a:xfrm>
              <a:off x="2112135" y="1577662"/>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Client</a:t>
              </a:r>
              <a:endParaRPr lang="zh-TW" altLang="en-US" b="1" dirty="0"/>
            </a:p>
          </p:txBody>
        </p:sp>
        <p:sp>
          <p:nvSpPr>
            <p:cNvPr id="7" name="矩形 6">
              <a:extLst>
                <a:ext uri="{FF2B5EF4-FFF2-40B4-BE49-F238E27FC236}">
                  <a16:creationId xmlns:a16="http://schemas.microsoft.com/office/drawing/2014/main" id="{054F3C71-26F2-46D0-BA84-209803C1168F}"/>
                </a:ext>
              </a:extLst>
            </p:cNvPr>
            <p:cNvSpPr/>
            <p:nvPr/>
          </p:nvSpPr>
          <p:spPr>
            <a:xfrm>
              <a:off x="2112135" y="2389031"/>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Server</a:t>
              </a:r>
              <a:endParaRPr lang="zh-TW" altLang="en-US" b="1" dirty="0"/>
            </a:p>
          </p:txBody>
        </p:sp>
      </p:grpSp>
      <p:grpSp>
        <p:nvGrpSpPr>
          <p:cNvPr id="5" name="群組 4">
            <a:extLst>
              <a:ext uri="{FF2B5EF4-FFF2-40B4-BE49-F238E27FC236}">
                <a16:creationId xmlns:a16="http://schemas.microsoft.com/office/drawing/2014/main" id="{FB80E047-12F6-4117-B0E1-F00C2416D7C1}"/>
              </a:ext>
            </a:extLst>
          </p:cNvPr>
          <p:cNvGrpSpPr/>
          <p:nvPr/>
        </p:nvGrpSpPr>
        <p:grpSpPr>
          <a:xfrm>
            <a:off x="5027052" y="1577662"/>
            <a:ext cx="1873876" cy="1481070"/>
            <a:chOff x="5027052" y="1577662"/>
            <a:chExt cx="1873876" cy="1481070"/>
          </a:xfrm>
        </p:grpSpPr>
        <p:sp>
          <p:nvSpPr>
            <p:cNvPr id="8" name="矩形 7">
              <a:extLst>
                <a:ext uri="{FF2B5EF4-FFF2-40B4-BE49-F238E27FC236}">
                  <a16:creationId xmlns:a16="http://schemas.microsoft.com/office/drawing/2014/main" id="{5229D159-5649-468A-B198-84D4385A939E}"/>
                </a:ext>
              </a:extLst>
            </p:cNvPr>
            <p:cNvSpPr/>
            <p:nvPr/>
          </p:nvSpPr>
          <p:spPr>
            <a:xfrm>
              <a:off x="5027052" y="1577662"/>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Web</a:t>
              </a:r>
              <a:endParaRPr lang="zh-TW" altLang="en-US" b="1" dirty="0"/>
            </a:p>
          </p:txBody>
        </p:sp>
        <p:sp>
          <p:nvSpPr>
            <p:cNvPr id="9" name="矩形 8">
              <a:extLst>
                <a:ext uri="{FF2B5EF4-FFF2-40B4-BE49-F238E27FC236}">
                  <a16:creationId xmlns:a16="http://schemas.microsoft.com/office/drawing/2014/main" id="{5AB21160-75B7-42AC-A407-56F37868DFD0}"/>
                </a:ext>
              </a:extLst>
            </p:cNvPr>
            <p:cNvSpPr/>
            <p:nvPr/>
          </p:nvSpPr>
          <p:spPr>
            <a:xfrm>
              <a:off x="5027052" y="2093471"/>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Business Logic</a:t>
              </a:r>
              <a:endParaRPr lang="zh-TW" altLang="en-US" b="1" dirty="0"/>
            </a:p>
          </p:txBody>
        </p:sp>
        <p:sp>
          <p:nvSpPr>
            <p:cNvPr id="10" name="矩形 9">
              <a:extLst>
                <a:ext uri="{FF2B5EF4-FFF2-40B4-BE49-F238E27FC236}">
                  <a16:creationId xmlns:a16="http://schemas.microsoft.com/office/drawing/2014/main" id="{4A067EAB-C3DB-465C-8D43-3E138E47C294}"/>
                </a:ext>
              </a:extLst>
            </p:cNvPr>
            <p:cNvSpPr/>
            <p:nvPr/>
          </p:nvSpPr>
          <p:spPr>
            <a:xfrm>
              <a:off x="5027052" y="2609280"/>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Database</a:t>
              </a:r>
              <a:endParaRPr lang="zh-TW" altLang="en-US" b="1" dirty="0"/>
            </a:p>
          </p:txBody>
        </p:sp>
      </p:grpSp>
      <p:sp>
        <p:nvSpPr>
          <p:cNvPr id="11" name="雲朵形 10">
            <a:extLst>
              <a:ext uri="{FF2B5EF4-FFF2-40B4-BE49-F238E27FC236}">
                <a16:creationId xmlns:a16="http://schemas.microsoft.com/office/drawing/2014/main" id="{7A90D633-415B-464C-8240-1B051884C4B9}"/>
              </a:ext>
            </a:extLst>
          </p:cNvPr>
          <p:cNvSpPr/>
          <p:nvPr/>
        </p:nvSpPr>
        <p:spPr>
          <a:xfrm>
            <a:off x="8809149" y="2195848"/>
            <a:ext cx="2221606" cy="1500389"/>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DB </a:t>
            </a:r>
            <a:r>
              <a:rPr lang="zh-TW" altLang="en-US" b="1" dirty="0">
                <a:latin typeface="微軟正黑體" panose="020B0604030504040204" pitchFamily="34" charset="-120"/>
                <a:ea typeface="微軟正黑體" panose="020B0604030504040204" pitchFamily="34" charset="-120"/>
              </a:rPr>
              <a:t>表示</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我該住在哪裡</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88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CBE66D-77BD-4969-BC75-55248DE4CE88}"/>
              </a:ext>
            </a:extLst>
          </p:cNvPr>
          <p:cNvSpPr>
            <a:spLocks noGrp="1"/>
          </p:cNvSpPr>
          <p:nvPr>
            <p:ph type="title"/>
          </p:nvPr>
        </p:nvSpPr>
        <p:spPr/>
        <p:txBody>
          <a:bodyPr/>
          <a:lstStyle/>
          <a:p>
            <a:r>
              <a:rPr lang="en-US" altLang="zh-TW" dirty="0"/>
              <a:t>2000+, </a:t>
            </a:r>
            <a:r>
              <a:rPr lang="zh-TW" altLang="en-US" dirty="0"/>
              <a:t>以企業運算為導向的設計</a:t>
            </a:r>
          </a:p>
        </p:txBody>
      </p:sp>
      <p:sp>
        <p:nvSpPr>
          <p:cNvPr id="3" name="內容版面配置區 2">
            <a:extLst>
              <a:ext uri="{FF2B5EF4-FFF2-40B4-BE49-F238E27FC236}">
                <a16:creationId xmlns:a16="http://schemas.microsoft.com/office/drawing/2014/main" id="{490D573D-4BA7-4A33-9DCC-88788859D14D}"/>
              </a:ext>
            </a:extLst>
          </p:cNvPr>
          <p:cNvSpPr>
            <a:spLocks noGrp="1"/>
          </p:cNvSpPr>
          <p:nvPr>
            <p:ph idx="1"/>
          </p:nvPr>
        </p:nvSpPr>
        <p:spPr/>
        <p:txBody>
          <a:bodyPr>
            <a:normAutofit fontScale="92500" lnSpcReduction="20000"/>
          </a:bodyPr>
          <a:lstStyle/>
          <a:p>
            <a:pPr marL="0" indent="0">
              <a:buNone/>
            </a:pPr>
            <a:r>
              <a:rPr lang="zh-TW" altLang="en-US" dirty="0"/>
              <a:t>系統廠商訴求 </a:t>
            </a:r>
            <a:r>
              <a:rPr lang="en-US" altLang="zh-TW" dirty="0"/>
              <a:t>(</a:t>
            </a:r>
            <a:r>
              <a:rPr lang="zh-TW" altLang="en-US" strike="sngStrike" dirty="0"/>
              <a:t>賺錢</a:t>
            </a:r>
            <a:r>
              <a:rPr lang="en-US" altLang="zh-TW" dirty="0"/>
              <a:t>):</a:t>
            </a:r>
            <a:r>
              <a:rPr lang="zh-TW" altLang="en-US" dirty="0"/>
              <a:t> 不用改 </a:t>
            </a:r>
            <a:r>
              <a:rPr lang="en-US" altLang="zh-TW" dirty="0"/>
              <a:t>code </a:t>
            </a:r>
            <a:r>
              <a:rPr lang="zh-TW" altLang="en-US" dirty="0"/>
              <a:t>就能得到 </a:t>
            </a:r>
            <a:r>
              <a:rPr lang="en-US" altLang="zh-TW" dirty="0"/>
              <a:t>OOO </a:t>
            </a:r>
            <a:r>
              <a:rPr lang="zh-TW" altLang="en-US" dirty="0"/>
              <a:t>的好處</a:t>
            </a:r>
            <a:r>
              <a:rPr lang="en-US" altLang="zh-TW" dirty="0"/>
              <a:t>…</a:t>
            </a:r>
            <a:r>
              <a:rPr lang="zh-TW" altLang="en-US" dirty="0"/>
              <a:t>。</a:t>
            </a:r>
            <a:endParaRPr lang="en-US" altLang="zh-TW" dirty="0"/>
          </a:p>
          <a:p>
            <a:pPr marL="0" indent="0">
              <a:buNone/>
            </a:pPr>
            <a:endParaRPr lang="en-US" altLang="zh-TW" dirty="0"/>
          </a:p>
          <a:p>
            <a:pPr marL="0" indent="0">
              <a:buNone/>
            </a:pPr>
            <a:r>
              <a:rPr lang="zh-TW" altLang="en-US" dirty="0"/>
              <a:t>因此出現了</a:t>
            </a:r>
            <a:r>
              <a:rPr lang="en-US" altLang="zh-TW" dirty="0"/>
              <a:t>:</a:t>
            </a:r>
          </a:p>
          <a:p>
            <a:pPr>
              <a:buFontTx/>
              <a:buChar char="-"/>
            </a:pPr>
            <a:r>
              <a:rPr lang="en-US" altLang="zh-TW" dirty="0"/>
              <a:t>RAID</a:t>
            </a:r>
          </a:p>
          <a:p>
            <a:pPr>
              <a:buFontTx/>
              <a:buChar char="-"/>
            </a:pPr>
            <a:r>
              <a:rPr lang="en-US" altLang="zh-TW" dirty="0"/>
              <a:t>HA</a:t>
            </a:r>
            <a:r>
              <a:rPr lang="zh-TW" altLang="en-US" dirty="0"/>
              <a:t> </a:t>
            </a:r>
            <a:r>
              <a:rPr lang="en-US" altLang="zh-TW" dirty="0"/>
              <a:t>/ Cluster</a:t>
            </a:r>
          </a:p>
          <a:p>
            <a:pPr>
              <a:buFontTx/>
              <a:buChar char="-"/>
            </a:pPr>
            <a:r>
              <a:rPr lang="zh-TW" altLang="en-US" dirty="0"/>
              <a:t>各式 </a:t>
            </a:r>
            <a:r>
              <a:rPr lang="en-US" altLang="zh-TW" dirty="0"/>
              <a:t>redundancy </a:t>
            </a:r>
            <a:r>
              <a:rPr lang="zh-TW" altLang="en-US" dirty="0"/>
              <a:t>的設計</a:t>
            </a:r>
            <a:endParaRPr lang="en-US" altLang="zh-TW" dirty="0"/>
          </a:p>
          <a:p>
            <a:pPr>
              <a:buFontTx/>
              <a:buChar char="-"/>
            </a:pPr>
            <a:r>
              <a:rPr lang="zh-TW" altLang="en-US" dirty="0"/>
              <a:t>趨勢朝向 </a:t>
            </a:r>
            <a:r>
              <a:rPr lang="en-US" altLang="zh-TW" dirty="0"/>
              <a:t>Scale UP / Fail Over </a:t>
            </a:r>
            <a:r>
              <a:rPr lang="zh-TW" altLang="en-US" dirty="0"/>
              <a:t>的設計</a:t>
            </a:r>
            <a:endParaRPr lang="en-US" altLang="zh-TW" dirty="0"/>
          </a:p>
          <a:p>
            <a:pPr>
              <a:buFontTx/>
              <a:buChar char="-"/>
            </a:pPr>
            <a:r>
              <a:rPr lang="zh-TW" altLang="en-US" dirty="0"/>
              <a:t>集中管理與集中運算</a:t>
            </a:r>
            <a:endParaRPr lang="en-US" altLang="zh-TW" dirty="0"/>
          </a:p>
          <a:p>
            <a:pPr>
              <a:buFontTx/>
              <a:buChar char="-"/>
            </a:pPr>
            <a:r>
              <a:rPr lang="zh-TW" altLang="en-US" b="1" dirty="0"/>
              <a:t>資料正確性，強一致性，正規化為第一優先的設計。</a:t>
            </a:r>
            <a:br>
              <a:rPr lang="en-US" altLang="zh-TW" b="1" dirty="0"/>
            </a:br>
            <a:br>
              <a:rPr lang="en-US" altLang="zh-TW" b="1" dirty="0"/>
            </a:br>
            <a:r>
              <a:rPr lang="zh-TW" altLang="en-US" dirty="0"/>
              <a:t>資料庫 </a:t>
            </a:r>
            <a:r>
              <a:rPr lang="en-US" altLang="zh-TW" dirty="0"/>
              <a:t>schema </a:t>
            </a:r>
            <a:r>
              <a:rPr lang="zh-TW" altLang="en-US" dirty="0"/>
              <a:t>以管理資料最佳化優先，而非以使用 </a:t>
            </a:r>
            <a:r>
              <a:rPr lang="en-US" altLang="zh-TW" dirty="0"/>
              <a:t>(</a:t>
            </a:r>
            <a:r>
              <a:rPr lang="zh-TW" altLang="en-US" dirty="0"/>
              <a:t>查詢</a:t>
            </a:r>
            <a:r>
              <a:rPr lang="en-US" altLang="zh-TW" dirty="0"/>
              <a:t>) </a:t>
            </a:r>
            <a:r>
              <a:rPr lang="zh-TW" altLang="en-US" dirty="0"/>
              <a:t>優先。</a:t>
            </a:r>
            <a:endParaRPr lang="en-US" altLang="zh-TW" dirty="0"/>
          </a:p>
        </p:txBody>
      </p:sp>
    </p:spTree>
    <p:extLst>
      <p:ext uri="{BB962C8B-B14F-4D97-AF65-F5344CB8AC3E}">
        <p14:creationId xmlns:p14="http://schemas.microsoft.com/office/powerpoint/2010/main" val="1653360602"/>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23359</TotalTime>
  <Words>4566</Words>
  <Application>Microsoft Office PowerPoint</Application>
  <PresentationFormat>寬螢幕</PresentationFormat>
  <Paragraphs>758</Paragraphs>
  <Slides>64</Slides>
  <Notes>5</Notes>
  <HiddenSlides>1</HiddenSlides>
  <MMClips>0</MMClips>
  <ScaleCrop>false</ScaleCrop>
  <HeadingPairs>
    <vt:vector size="6" baseType="variant">
      <vt:variant>
        <vt:lpstr>使用字型</vt:lpstr>
      </vt:variant>
      <vt:variant>
        <vt:i4>8</vt:i4>
      </vt:variant>
      <vt:variant>
        <vt:lpstr>佈景主題</vt:lpstr>
      </vt:variant>
      <vt:variant>
        <vt:i4>4</vt:i4>
      </vt:variant>
      <vt:variant>
        <vt:lpstr>投影片標題</vt:lpstr>
      </vt:variant>
      <vt:variant>
        <vt:i4>64</vt:i4>
      </vt:variant>
    </vt:vector>
  </HeadingPairs>
  <TitlesOfParts>
    <vt:vector size="76" baseType="lpstr">
      <vt:lpstr>Open Sans</vt:lpstr>
      <vt:lpstr>Arial</vt:lpstr>
      <vt:lpstr>Calibri Light</vt:lpstr>
      <vt:lpstr>Calibri</vt:lpstr>
      <vt:lpstr>Consolas</vt:lpstr>
      <vt:lpstr>Segoe UI</vt:lpstr>
      <vt:lpstr>微軟正黑體</vt:lpstr>
      <vt:lpstr>微軟正黑體</vt:lpstr>
      <vt:lpstr>1_Office Theme</vt:lpstr>
      <vt:lpstr>3_Office Theme</vt:lpstr>
      <vt:lpstr>2_Office Theme</vt:lpstr>
      <vt:lpstr>Office 佈景主題</vt:lpstr>
      <vt:lpstr>PowerPoint 簡報</vt:lpstr>
      <vt:lpstr>微服務資料管理的天堂路</vt:lpstr>
      <vt:lpstr>為什麼我想講這主題?</vt:lpstr>
      <vt:lpstr>Knowledge Connections</vt:lpstr>
      <vt:lpstr>安德魯是誰?</vt:lpstr>
      <vt:lpstr>議題大綱</vt:lpstr>
      <vt:lpstr>微服務資料治理的難題</vt:lpstr>
      <vt:lpstr>2000以前 – 以資料庫為中心的架構設計</vt:lpstr>
      <vt:lpstr>2000+, 以企業運算為導向的設計</vt:lpstr>
      <vt:lpstr>Google 改變了什麼?</vt:lpstr>
      <vt:lpstr>Google 改變了什麼? (續)</vt:lpstr>
      <vt:lpstr>PowerPoint 簡報</vt:lpstr>
      <vt:lpstr>PowerPoint 簡報</vt:lpstr>
      <vt:lpstr>我們今天只談這件事: 資料異動的處理</vt:lpstr>
      <vt:lpstr>PowerPoint 簡報</vt:lpstr>
      <vt:lpstr>Event Sourcing, 談談背後的設計概念</vt:lpstr>
      <vt:lpstr>PowerPoint 簡報</vt:lpstr>
      <vt:lpstr>Event Sourcing</vt:lpstr>
      <vt:lpstr>什麼是 CQRS?</vt:lpstr>
      <vt:lpstr>OOP Design Pattern: Command</vt:lpstr>
      <vt:lpstr>PowerPoint 簡報</vt:lpstr>
      <vt:lpstr>案例: 銀行的存摺</vt:lpstr>
      <vt:lpstr>How it work?</vt:lpstr>
      <vt:lpstr>該如何選擇?</vt:lpstr>
      <vt:lpstr>重新回來看看 event sourcing 的作法…</vt:lpstr>
      <vt:lpstr>來看看分解動作:</vt:lpstr>
      <vt:lpstr>實際的 schema 設計:</vt:lpstr>
      <vt:lpstr>試著思考該如何面對這些問題?</vt:lpstr>
      <vt:lpstr>ES+CQRS Case Study</vt:lpstr>
      <vt:lpstr>繼續前面的案例, Model 設計範例:</vt:lpstr>
      <vt:lpstr>PowerPoint 簡報</vt:lpstr>
      <vt:lpstr>試著思考該如何面對這些問題?</vt:lpstr>
      <vt:lpstr>PowerPoint 簡報</vt:lpstr>
      <vt:lpstr>重新回頭看看 CQRS 的定義:</vt:lpstr>
      <vt:lpstr>試著思考該如何面對這些問題?</vt:lpstr>
      <vt:lpstr>回到前面的案例:</vt:lpstr>
      <vt:lpstr>實際挑戰: 資料一致性的問題</vt:lpstr>
      <vt:lpstr>情境: 如果我戶頭只剩 $500, 我同時在兩個地方嘗試提款 $500 …</vt:lpstr>
      <vt:lpstr>延續: 該如何檢查指令是否該執行? </vt:lpstr>
      <vt:lpstr>資料庫的一致性</vt:lpstr>
      <vt:lpstr>分散式的解決方式: 樂觀鎖定 + 版號</vt:lpstr>
      <vt:lpstr>PowerPoint 簡報</vt:lpstr>
      <vt:lpstr>補上版本確認機制的樂觀鎖定…</vt:lpstr>
      <vt:lpstr>繼續前面的案例:</vt:lpstr>
      <vt:lpstr>繼續前面的案例:</vt:lpstr>
      <vt:lpstr>繼續前面的案例:</vt:lpstr>
      <vt:lpstr>繼續前面的案例:</vt:lpstr>
      <vt:lpstr>繼續前面的案例:</vt:lpstr>
      <vt:lpstr>繼續前面的案例:</vt:lpstr>
      <vt:lpstr>延伸閱讀: Immutable Data</vt:lpstr>
      <vt:lpstr>What Is Immutable Data?</vt:lpstr>
      <vt:lpstr>PowerPoint 簡報</vt:lpstr>
      <vt:lpstr>阿鬼，你還是說中文吧…</vt:lpstr>
      <vt:lpstr>Cache</vt:lpstr>
      <vt:lpstr>Snapshot</vt:lpstr>
      <vt:lpstr>Snapshot</vt:lpstr>
      <vt:lpstr>ES+CQRS – 小結</vt:lpstr>
      <vt:lpstr>我知道 Event Sourcing 最大規模應用: Git</vt:lpstr>
      <vt:lpstr>結論</vt:lpstr>
      <vt:lpstr>參考資訊</vt:lpstr>
      <vt:lpstr>Thanks for joining!</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Andrew Wu</cp:lastModifiedBy>
  <cp:revision>36</cp:revision>
  <dcterms:created xsi:type="dcterms:W3CDTF">2020-08-18T20:47:27Z</dcterms:created>
  <dcterms:modified xsi:type="dcterms:W3CDTF">2021-12-18T03:39:24Z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